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Lst>
  <p:sldSz cy="5143500" cx="9144000"/>
  <p:notesSz cx="6858000" cy="9144000"/>
  <p:embeddedFontLst>
    <p:embeddedFont>
      <p:font typeface="Fira Sans ExtraBold"/>
      <p:bold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FiraSansExtraBold-boldItalic.fntdata"/><Relationship Id="rId23" Type="http://schemas.openxmlformats.org/officeDocument/2006/relationships/slide" Target="slides/slide18.xml"/><Relationship Id="rId67" Type="http://schemas.openxmlformats.org/officeDocument/2006/relationships/font" Target="fonts/FiraSansExtraBold-bold.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e77fcf19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e77fcf19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ed60020ed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ed60020ed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ee501ee7de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ee501ee7de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ed60020ed8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ed60020ed8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ee501ee7de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ee501ee7de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ee501ee7de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ee501ee7de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ed60020ed8_3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ed60020ed8_3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ed60020ed8_2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ed60020ed8_2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ee33ace2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ee33ace2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ee33ace2f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ee33ace2f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ee33ace2f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ee33ace2f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e79dfb3c9b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e79dfb3c9b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ee33ace2f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ee33ace2f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ee33ace2f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ee33ace2f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ee501ee7de_3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ee501ee7de_3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ed60020ed8_3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ed60020ed8_3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ed60020ed8_3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ed60020ed8_3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ed60020ed8_3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ed60020ed8_3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1000"/>
              </a:spcAft>
              <a:buClr>
                <a:schemeClr val="dk1"/>
              </a:buClr>
              <a:buSzPts val="1400"/>
              <a:buFont typeface="Century"/>
              <a:buAutoNum type="arabicPeriod"/>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ed60020ed8_3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ed60020ed8_3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ed60020ed8_3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ed60020ed8_3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ed60020ed8_3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ed60020ed8_3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400">
              <a:solidFill>
                <a:schemeClr val="dk1"/>
              </a:solidFill>
              <a:latin typeface="Century"/>
              <a:ea typeface="Century"/>
              <a:cs typeface="Century"/>
              <a:sym typeface="Century"/>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ed60020ed8_3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ed60020ed8_3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e77fcf198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e77fcf198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ed60020ed8_3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ed60020ed8_3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ee501ee7de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ee501ee7d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ed60020ed8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ed60020ed8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ed60020ed8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ed60020ed8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ed60020ed8_2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ed60020ed8_2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ed60020ed8_3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ed60020ed8_3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400"/>
              <a:buFont typeface="Arial"/>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ed60020ed8_3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ed60020ed8_3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400"/>
              <a:buFont typeface="Arial"/>
              <a:buNone/>
            </a:pPr>
            <a:r>
              <a:t/>
            </a:r>
            <a:endParaRPr sz="1500">
              <a:solidFill>
                <a:schemeClr val="dk1"/>
              </a:solidFill>
              <a:highlight>
                <a:schemeClr val="lt1"/>
              </a:highlight>
              <a:latin typeface="Century"/>
              <a:ea typeface="Century"/>
              <a:cs typeface="Century"/>
              <a:sym typeface="Century"/>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ed60020ed8_3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ed60020ed8_3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ed60020ed8_3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ed60020ed8_3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ed60020ed8_2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ed60020ed8_2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Century"/>
              <a:ea typeface="Century"/>
              <a:cs typeface="Century"/>
              <a:sym typeface="Century"/>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e79dfb3c9b_0_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ge79dfb3c9b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ed60020ed8_2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ed60020ed8_2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ee501ee7de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ee501ee7de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ed60020ed8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ed60020ed8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ed60020ed8_2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ed60020ed8_2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ed60020ed8_2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ed60020ed8_2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ed60020ed8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ed60020ed8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ed60020ed8_2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ed60020ed8_2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ed60020ed8_2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ed60020ed8_2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400">
              <a:solidFill>
                <a:schemeClr val="dk1"/>
              </a:solidFill>
              <a:latin typeface="Century"/>
              <a:ea typeface="Century"/>
              <a:cs typeface="Century"/>
              <a:sym typeface="Century"/>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ee501ee7de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ee501ee7de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ee501ee7de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ee501ee7de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ed60020ed8_3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ed60020ed8_3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ed5c0ade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ed5c0ade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eca048829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eca048829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eca048829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eca048829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ed60020ed8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ed60020ed8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ee501ee7de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ee501ee7de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ed60020ed8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ed60020ed8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eca048829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eca048829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ee501ee7de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ee501ee7de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ed60020ed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ed60020ed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ee501ee7de_3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ee501ee7de_3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ed60020ed8_3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ed60020ed8_3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ee501ee7de_3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ee501ee7de_3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ee502394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ee502394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ed60020ed8_3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ed60020ed8_3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ed60020ed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ed60020ed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ee501ee7de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ee501ee7de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sp>
        <p:nvSpPr>
          <p:cNvPr id="13" name="Google Shape;13;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 name="Google Shape;14;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9" name="Google Shape;49;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0" name="Google Shape;50;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 name="Shape 53"/>
        <p:cNvGrpSpPr/>
        <p:nvPr/>
      </p:nvGrpSpPr>
      <p:grpSpPr>
        <a:xfrm>
          <a:off x="0" y="0"/>
          <a:ext cx="0" cy="0"/>
          <a:chOff x="0" y="0"/>
          <a:chExt cx="0" cy="0"/>
        </a:xfrm>
      </p:grpSpPr>
      <p:sp>
        <p:nvSpPr>
          <p:cNvPr id="54" name="Google Shape;54;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 name="Google Shape;55;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chemeClr val="dk1"/>
              </a:buClr>
              <a:buSzPts val="2100"/>
              <a:buChar char="●"/>
              <a:defRPr/>
            </a:lvl1pPr>
            <a:lvl2pPr indent="-342900" lvl="1" marL="914400" rtl="0" algn="l">
              <a:lnSpc>
                <a:spcPct val="100000"/>
              </a:lnSpc>
              <a:spcBef>
                <a:spcPts val="1200"/>
              </a:spcBef>
              <a:spcAft>
                <a:spcPts val="0"/>
              </a:spcAft>
              <a:buClr>
                <a:schemeClr val="dk1"/>
              </a:buClr>
              <a:buSzPts val="1800"/>
              <a:buChar char="○"/>
              <a:defRPr/>
            </a:lvl2pPr>
            <a:lvl3pPr indent="-323850" lvl="2" marL="1371600" rtl="0" algn="l">
              <a:lnSpc>
                <a:spcPct val="100000"/>
              </a:lnSpc>
              <a:spcBef>
                <a:spcPts val="1200"/>
              </a:spcBef>
              <a:spcAft>
                <a:spcPts val="0"/>
              </a:spcAft>
              <a:buClr>
                <a:schemeClr val="dk1"/>
              </a:buClr>
              <a:buSzPts val="1500"/>
              <a:buChar char="■"/>
              <a:defRPr/>
            </a:lvl3pPr>
            <a:lvl4pPr indent="-317500" lvl="3" marL="1828800" rtl="0" algn="l">
              <a:lnSpc>
                <a:spcPct val="100000"/>
              </a:lnSpc>
              <a:spcBef>
                <a:spcPts val="1200"/>
              </a:spcBef>
              <a:spcAft>
                <a:spcPts val="0"/>
              </a:spcAft>
              <a:buClr>
                <a:schemeClr val="dk1"/>
              </a:buClr>
              <a:buSzPts val="1400"/>
              <a:buChar char="●"/>
              <a:defRPr/>
            </a:lvl4pPr>
            <a:lvl5pPr indent="-317500" lvl="4" marL="2286000" rtl="0" algn="l">
              <a:lnSpc>
                <a:spcPct val="10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6" name="Google Shape;56;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7" name="Google Shape;57;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8" name="Google Shape;58;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59" name="Shape 59"/>
        <p:cNvGrpSpPr/>
        <p:nvPr/>
      </p:nvGrpSpPr>
      <p:grpSpPr>
        <a:xfrm>
          <a:off x="0" y="0"/>
          <a:ext cx="0" cy="0"/>
          <a:chOff x="0" y="0"/>
          <a:chExt cx="0" cy="0"/>
        </a:xfrm>
      </p:grpSpPr>
      <p:sp>
        <p:nvSpPr>
          <p:cNvPr id="60" name="Google Shape;60;p14"/>
          <p:cNvSpPr txBox="1"/>
          <p:nvPr>
            <p:ph type="title"/>
          </p:nvPr>
        </p:nvSpPr>
        <p:spPr>
          <a:xfrm>
            <a:off x="623888" y="1947638"/>
            <a:ext cx="7886700" cy="12945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4500"/>
              <a:buFont typeface="Century"/>
              <a:buNone/>
              <a:defRPr sz="4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1" name="Google Shape;61;p14"/>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1200"/>
              </a:spcBef>
              <a:spcAft>
                <a:spcPts val="0"/>
              </a:spcAft>
              <a:buClr>
                <a:srgbClr val="888888"/>
              </a:buClr>
              <a:buSzPts val="1500"/>
              <a:buNone/>
              <a:defRPr sz="1500">
                <a:solidFill>
                  <a:srgbClr val="888888"/>
                </a:solidFill>
              </a:defRPr>
            </a:lvl2pPr>
            <a:lvl3pPr indent="-228600" lvl="2" marL="1371600" rtl="0" algn="l">
              <a:lnSpc>
                <a:spcPct val="90000"/>
              </a:lnSpc>
              <a:spcBef>
                <a:spcPts val="1200"/>
              </a:spcBef>
              <a:spcAft>
                <a:spcPts val="0"/>
              </a:spcAft>
              <a:buClr>
                <a:srgbClr val="888888"/>
              </a:buClr>
              <a:buSzPts val="1400"/>
              <a:buNone/>
              <a:defRPr sz="1400">
                <a:solidFill>
                  <a:srgbClr val="888888"/>
                </a:solidFill>
              </a:defRPr>
            </a:lvl3pPr>
            <a:lvl4pPr indent="-228600" lvl="3" marL="1828800" rtl="0" algn="l">
              <a:lnSpc>
                <a:spcPct val="90000"/>
              </a:lnSpc>
              <a:spcBef>
                <a:spcPts val="1200"/>
              </a:spcBef>
              <a:spcAft>
                <a:spcPts val="0"/>
              </a:spcAft>
              <a:buClr>
                <a:srgbClr val="888888"/>
              </a:buClr>
              <a:buSzPts val="1200"/>
              <a:buNone/>
              <a:defRPr sz="1200">
                <a:solidFill>
                  <a:srgbClr val="888888"/>
                </a:solidFill>
              </a:defRPr>
            </a:lvl4pPr>
            <a:lvl5pPr indent="-228600" lvl="4" marL="2286000" rtl="0" algn="l">
              <a:lnSpc>
                <a:spcPct val="90000"/>
              </a:lnSpc>
              <a:spcBef>
                <a:spcPts val="1200"/>
              </a:spcBef>
              <a:spcAft>
                <a:spcPts val="0"/>
              </a:spcAft>
              <a:buClr>
                <a:srgbClr val="888888"/>
              </a:buClr>
              <a:buSzPts val="1200"/>
              <a:buNone/>
              <a:defRPr sz="1200">
                <a:solidFill>
                  <a:srgbClr val="888888"/>
                </a:solidFill>
              </a:defRPr>
            </a:lvl5pPr>
            <a:lvl6pPr indent="-228600" lvl="5" marL="2743200" rtl="0" algn="l">
              <a:lnSpc>
                <a:spcPct val="90000"/>
              </a:lnSpc>
              <a:spcBef>
                <a:spcPts val="1200"/>
              </a:spcBef>
              <a:spcAft>
                <a:spcPts val="0"/>
              </a:spcAft>
              <a:buClr>
                <a:srgbClr val="888888"/>
              </a:buClr>
              <a:buSzPts val="1200"/>
              <a:buNone/>
              <a:defRPr sz="1200">
                <a:solidFill>
                  <a:srgbClr val="888888"/>
                </a:solidFill>
              </a:defRPr>
            </a:lvl6pPr>
            <a:lvl7pPr indent="-228600" lvl="6" marL="3200400" rtl="0" algn="l">
              <a:lnSpc>
                <a:spcPct val="90000"/>
              </a:lnSpc>
              <a:spcBef>
                <a:spcPts val="1200"/>
              </a:spcBef>
              <a:spcAft>
                <a:spcPts val="0"/>
              </a:spcAft>
              <a:buClr>
                <a:srgbClr val="888888"/>
              </a:buClr>
              <a:buSzPts val="1200"/>
              <a:buNone/>
              <a:defRPr sz="1200">
                <a:solidFill>
                  <a:srgbClr val="888888"/>
                </a:solidFill>
              </a:defRPr>
            </a:lvl7pPr>
            <a:lvl8pPr indent="-228600" lvl="7" marL="3657600" rtl="0" algn="l">
              <a:lnSpc>
                <a:spcPct val="90000"/>
              </a:lnSpc>
              <a:spcBef>
                <a:spcPts val="1200"/>
              </a:spcBef>
              <a:spcAft>
                <a:spcPts val="0"/>
              </a:spcAft>
              <a:buClr>
                <a:srgbClr val="888888"/>
              </a:buClr>
              <a:buSzPts val="1200"/>
              <a:buNone/>
              <a:defRPr sz="1200">
                <a:solidFill>
                  <a:srgbClr val="888888"/>
                </a:solidFill>
              </a:defRPr>
            </a:lvl8pPr>
            <a:lvl9pPr indent="-228600" lvl="8" marL="4114800" rtl="0" algn="l">
              <a:lnSpc>
                <a:spcPct val="90000"/>
              </a:lnSpc>
              <a:spcBef>
                <a:spcPts val="1200"/>
              </a:spcBef>
              <a:spcAft>
                <a:spcPts val="1200"/>
              </a:spcAft>
              <a:buClr>
                <a:srgbClr val="888888"/>
              </a:buClr>
              <a:buSzPts val="1200"/>
              <a:buNone/>
              <a:defRPr sz="1200">
                <a:solidFill>
                  <a:srgbClr val="888888"/>
                </a:solidFill>
              </a:defRPr>
            </a:lvl9pPr>
          </a:lstStyle>
          <a:p/>
        </p:txBody>
      </p:sp>
      <p:sp>
        <p:nvSpPr>
          <p:cNvPr id="62" name="Google Shape;62;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3" name="Google Shape;63;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4" name="Google Shape;64;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tr"/>
              <a:t>‹#›</a:t>
            </a:fld>
            <a:endParaRPr/>
          </a:p>
        </p:txBody>
      </p:sp>
      <p:pic>
        <p:nvPicPr>
          <p:cNvPr id="65" name="Google Shape;65;p14"/>
          <p:cNvPicPr preferRelativeResize="0"/>
          <p:nvPr/>
        </p:nvPicPr>
        <p:blipFill>
          <a:blip r:embed="rId2">
            <a:alphaModFix/>
          </a:blip>
          <a:stretch>
            <a:fillRect/>
          </a:stretch>
        </p:blipFill>
        <p:spPr>
          <a:xfrm>
            <a:off x="8308820" y="4767263"/>
            <a:ext cx="718462" cy="27384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6" name="Shape 66"/>
        <p:cNvGrpSpPr/>
        <p:nvPr/>
      </p:nvGrpSpPr>
      <p:grpSpPr>
        <a:xfrm>
          <a:off x="0" y="0"/>
          <a:ext cx="0" cy="0"/>
          <a:chOff x="0" y="0"/>
          <a:chExt cx="0" cy="0"/>
        </a:xfrm>
      </p:grpSpPr>
      <p:sp>
        <p:nvSpPr>
          <p:cNvPr id="67" name="Google Shape;67;p1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8" name="Google Shape;68;p15"/>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69" name="Google Shape;69;p15"/>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70" name="Google Shape;70;p1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1" name="Google Shape;71;p1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2" name="Google Shape;72;p1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tr"/>
              <a:t>‹#›</a:t>
            </a:fld>
            <a:endParaRPr/>
          </a:p>
        </p:txBody>
      </p:sp>
      <p:pic>
        <p:nvPicPr>
          <p:cNvPr id="73" name="Google Shape;73;p15"/>
          <p:cNvPicPr preferRelativeResize="0"/>
          <p:nvPr/>
        </p:nvPicPr>
        <p:blipFill>
          <a:blip r:embed="rId2">
            <a:alphaModFix/>
          </a:blip>
          <a:stretch>
            <a:fillRect/>
          </a:stretch>
        </p:blipFill>
        <p:spPr>
          <a:xfrm>
            <a:off x="8308820" y="4767263"/>
            <a:ext cx="718462" cy="273844"/>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 name="Shape 74"/>
        <p:cNvGrpSpPr/>
        <p:nvPr/>
      </p:nvGrpSpPr>
      <p:grpSpPr>
        <a:xfrm>
          <a:off x="0" y="0"/>
          <a:ext cx="0" cy="0"/>
          <a:chOff x="0" y="0"/>
          <a:chExt cx="0" cy="0"/>
        </a:xfrm>
      </p:grpSpPr>
      <p:sp>
        <p:nvSpPr>
          <p:cNvPr id="75" name="Google Shape;75;p16"/>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6" name="Google Shape;76;p16"/>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1200"/>
              </a:spcBef>
              <a:spcAft>
                <a:spcPts val="0"/>
              </a:spcAft>
              <a:buClr>
                <a:schemeClr val="dk1"/>
              </a:buClr>
              <a:buSzPts val="1500"/>
              <a:buNone/>
              <a:defRPr b="1" sz="1500"/>
            </a:lvl2pPr>
            <a:lvl3pPr indent="-228600" lvl="2" marL="1371600" rtl="0" algn="l">
              <a:lnSpc>
                <a:spcPct val="90000"/>
              </a:lnSpc>
              <a:spcBef>
                <a:spcPts val="1200"/>
              </a:spcBef>
              <a:spcAft>
                <a:spcPts val="0"/>
              </a:spcAft>
              <a:buClr>
                <a:schemeClr val="dk1"/>
              </a:buClr>
              <a:buSzPts val="1400"/>
              <a:buNone/>
              <a:defRPr b="1" sz="1400"/>
            </a:lvl3pPr>
            <a:lvl4pPr indent="-228600" lvl="3" marL="1828800" rtl="0" algn="l">
              <a:lnSpc>
                <a:spcPct val="90000"/>
              </a:lnSpc>
              <a:spcBef>
                <a:spcPts val="1200"/>
              </a:spcBef>
              <a:spcAft>
                <a:spcPts val="0"/>
              </a:spcAft>
              <a:buClr>
                <a:schemeClr val="dk1"/>
              </a:buClr>
              <a:buSzPts val="1200"/>
              <a:buNone/>
              <a:defRPr b="1" sz="1200"/>
            </a:lvl4pPr>
            <a:lvl5pPr indent="-228600" lvl="4" marL="2286000" rtl="0" algn="l">
              <a:lnSpc>
                <a:spcPct val="90000"/>
              </a:lnSpc>
              <a:spcBef>
                <a:spcPts val="1200"/>
              </a:spcBef>
              <a:spcAft>
                <a:spcPts val="0"/>
              </a:spcAft>
              <a:buClr>
                <a:schemeClr val="dk1"/>
              </a:buClr>
              <a:buSzPts val="1200"/>
              <a:buNone/>
              <a:defRPr b="1" sz="1200"/>
            </a:lvl5pPr>
            <a:lvl6pPr indent="-228600" lvl="5" marL="2743200" rtl="0" algn="l">
              <a:lnSpc>
                <a:spcPct val="90000"/>
              </a:lnSpc>
              <a:spcBef>
                <a:spcPts val="1200"/>
              </a:spcBef>
              <a:spcAft>
                <a:spcPts val="0"/>
              </a:spcAft>
              <a:buClr>
                <a:schemeClr val="dk1"/>
              </a:buClr>
              <a:buSzPts val="1200"/>
              <a:buNone/>
              <a:defRPr b="1" sz="1200"/>
            </a:lvl6pPr>
            <a:lvl7pPr indent="-228600" lvl="6" marL="3200400" rtl="0" algn="l">
              <a:lnSpc>
                <a:spcPct val="90000"/>
              </a:lnSpc>
              <a:spcBef>
                <a:spcPts val="1200"/>
              </a:spcBef>
              <a:spcAft>
                <a:spcPts val="0"/>
              </a:spcAft>
              <a:buClr>
                <a:schemeClr val="dk1"/>
              </a:buClr>
              <a:buSzPts val="1200"/>
              <a:buNone/>
              <a:defRPr b="1" sz="1200"/>
            </a:lvl7pPr>
            <a:lvl8pPr indent="-228600" lvl="7" marL="3657600" rtl="0" algn="l">
              <a:lnSpc>
                <a:spcPct val="90000"/>
              </a:lnSpc>
              <a:spcBef>
                <a:spcPts val="1200"/>
              </a:spcBef>
              <a:spcAft>
                <a:spcPts val="0"/>
              </a:spcAft>
              <a:buClr>
                <a:schemeClr val="dk1"/>
              </a:buClr>
              <a:buSzPts val="1200"/>
              <a:buNone/>
              <a:defRPr b="1" sz="1200"/>
            </a:lvl8pPr>
            <a:lvl9pPr indent="-228600" lvl="8" marL="4114800" rtl="0" algn="l">
              <a:lnSpc>
                <a:spcPct val="90000"/>
              </a:lnSpc>
              <a:spcBef>
                <a:spcPts val="1200"/>
              </a:spcBef>
              <a:spcAft>
                <a:spcPts val="1200"/>
              </a:spcAft>
              <a:buClr>
                <a:schemeClr val="dk1"/>
              </a:buClr>
              <a:buSzPts val="1200"/>
              <a:buNone/>
              <a:defRPr b="1" sz="1200"/>
            </a:lvl9pPr>
          </a:lstStyle>
          <a:p/>
        </p:txBody>
      </p:sp>
      <p:sp>
        <p:nvSpPr>
          <p:cNvPr id="77" name="Google Shape;77;p16"/>
          <p:cNvSpPr txBox="1"/>
          <p:nvPr>
            <p:ph idx="2" type="body"/>
          </p:nvPr>
        </p:nvSpPr>
        <p:spPr>
          <a:xfrm>
            <a:off x="629841" y="1878806"/>
            <a:ext cx="3868500" cy="27636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78" name="Google Shape;78;p16"/>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1200"/>
              </a:spcBef>
              <a:spcAft>
                <a:spcPts val="0"/>
              </a:spcAft>
              <a:buClr>
                <a:schemeClr val="dk1"/>
              </a:buClr>
              <a:buSzPts val="1500"/>
              <a:buNone/>
              <a:defRPr b="1" sz="1500"/>
            </a:lvl2pPr>
            <a:lvl3pPr indent="-228600" lvl="2" marL="1371600" rtl="0" algn="l">
              <a:lnSpc>
                <a:spcPct val="90000"/>
              </a:lnSpc>
              <a:spcBef>
                <a:spcPts val="1200"/>
              </a:spcBef>
              <a:spcAft>
                <a:spcPts val="0"/>
              </a:spcAft>
              <a:buClr>
                <a:schemeClr val="dk1"/>
              </a:buClr>
              <a:buSzPts val="1400"/>
              <a:buNone/>
              <a:defRPr b="1" sz="1400"/>
            </a:lvl3pPr>
            <a:lvl4pPr indent="-228600" lvl="3" marL="1828800" rtl="0" algn="l">
              <a:lnSpc>
                <a:spcPct val="90000"/>
              </a:lnSpc>
              <a:spcBef>
                <a:spcPts val="1200"/>
              </a:spcBef>
              <a:spcAft>
                <a:spcPts val="0"/>
              </a:spcAft>
              <a:buClr>
                <a:schemeClr val="dk1"/>
              </a:buClr>
              <a:buSzPts val="1200"/>
              <a:buNone/>
              <a:defRPr b="1" sz="1200"/>
            </a:lvl4pPr>
            <a:lvl5pPr indent="-228600" lvl="4" marL="2286000" rtl="0" algn="l">
              <a:lnSpc>
                <a:spcPct val="90000"/>
              </a:lnSpc>
              <a:spcBef>
                <a:spcPts val="1200"/>
              </a:spcBef>
              <a:spcAft>
                <a:spcPts val="0"/>
              </a:spcAft>
              <a:buClr>
                <a:schemeClr val="dk1"/>
              </a:buClr>
              <a:buSzPts val="1200"/>
              <a:buNone/>
              <a:defRPr b="1" sz="1200"/>
            </a:lvl5pPr>
            <a:lvl6pPr indent="-228600" lvl="5" marL="2743200" rtl="0" algn="l">
              <a:lnSpc>
                <a:spcPct val="90000"/>
              </a:lnSpc>
              <a:spcBef>
                <a:spcPts val="1200"/>
              </a:spcBef>
              <a:spcAft>
                <a:spcPts val="0"/>
              </a:spcAft>
              <a:buClr>
                <a:schemeClr val="dk1"/>
              </a:buClr>
              <a:buSzPts val="1200"/>
              <a:buNone/>
              <a:defRPr b="1" sz="1200"/>
            </a:lvl6pPr>
            <a:lvl7pPr indent="-228600" lvl="6" marL="3200400" rtl="0" algn="l">
              <a:lnSpc>
                <a:spcPct val="90000"/>
              </a:lnSpc>
              <a:spcBef>
                <a:spcPts val="1200"/>
              </a:spcBef>
              <a:spcAft>
                <a:spcPts val="0"/>
              </a:spcAft>
              <a:buClr>
                <a:schemeClr val="dk1"/>
              </a:buClr>
              <a:buSzPts val="1200"/>
              <a:buNone/>
              <a:defRPr b="1" sz="1200"/>
            </a:lvl7pPr>
            <a:lvl8pPr indent="-228600" lvl="7" marL="3657600" rtl="0" algn="l">
              <a:lnSpc>
                <a:spcPct val="90000"/>
              </a:lnSpc>
              <a:spcBef>
                <a:spcPts val="1200"/>
              </a:spcBef>
              <a:spcAft>
                <a:spcPts val="0"/>
              </a:spcAft>
              <a:buClr>
                <a:schemeClr val="dk1"/>
              </a:buClr>
              <a:buSzPts val="1200"/>
              <a:buNone/>
              <a:defRPr b="1" sz="1200"/>
            </a:lvl8pPr>
            <a:lvl9pPr indent="-228600" lvl="8" marL="4114800" rtl="0" algn="l">
              <a:lnSpc>
                <a:spcPct val="90000"/>
              </a:lnSpc>
              <a:spcBef>
                <a:spcPts val="1200"/>
              </a:spcBef>
              <a:spcAft>
                <a:spcPts val="1200"/>
              </a:spcAft>
              <a:buClr>
                <a:schemeClr val="dk1"/>
              </a:buClr>
              <a:buSzPts val="1200"/>
              <a:buNone/>
              <a:defRPr b="1" sz="1200"/>
            </a:lvl9pPr>
          </a:lstStyle>
          <a:p/>
        </p:txBody>
      </p:sp>
      <p:sp>
        <p:nvSpPr>
          <p:cNvPr id="79" name="Google Shape;79;p16"/>
          <p:cNvSpPr txBox="1"/>
          <p:nvPr>
            <p:ph idx="4" type="body"/>
          </p:nvPr>
        </p:nvSpPr>
        <p:spPr>
          <a:xfrm>
            <a:off x="4629150" y="1878806"/>
            <a:ext cx="3887400" cy="27636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80" name="Google Shape;80;p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81" name="Google Shape;81;p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82" name="Google Shape;82;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tr"/>
              <a:t>‹#›</a:t>
            </a:fld>
            <a:endParaRPr/>
          </a:p>
        </p:txBody>
      </p:sp>
      <p:pic>
        <p:nvPicPr>
          <p:cNvPr id="83" name="Google Shape;83;p16"/>
          <p:cNvPicPr preferRelativeResize="0"/>
          <p:nvPr/>
        </p:nvPicPr>
        <p:blipFill>
          <a:blip r:embed="rId2">
            <a:alphaModFix/>
          </a:blip>
          <a:stretch>
            <a:fillRect/>
          </a:stretch>
        </p:blipFill>
        <p:spPr>
          <a:xfrm>
            <a:off x="8308820" y="4767263"/>
            <a:ext cx="718462" cy="27384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2">
    <p:spTree>
      <p:nvGrpSpPr>
        <p:cNvPr id="84" name="Shape 84"/>
        <p:cNvGrpSpPr/>
        <p:nvPr/>
      </p:nvGrpSpPr>
      <p:grpSpPr>
        <a:xfrm>
          <a:off x="0" y="0"/>
          <a:ext cx="0" cy="0"/>
          <a:chOff x="0" y="0"/>
          <a:chExt cx="0" cy="0"/>
        </a:xfrm>
      </p:grpSpPr>
      <p:sp>
        <p:nvSpPr>
          <p:cNvPr id="85" name="Google Shape;85;p17"/>
          <p:cNvSpPr txBox="1"/>
          <p:nvPr>
            <p:ph type="title"/>
          </p:nvPr>
        </p:nvSpPr>
        <p:spPr>
          <a:xfrm>
            <a:off x="623888" y="1947638"/>
            <a:ext cx="7886700" cy="12945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4500"/>
              <a:buFont typeface="Century"/>
              <a:buNone/>
              <a:defRPr sz="4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6" name="Google Shape;86;p17"/>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1200"/>
              </a:spcBef>
              <a:spcAft>
                <a:spcPts val="0"/>
              </a:spcAft>
              <a:buClr>
                <a:srgbClr val="888888"/>
              </a:buClr>
              <a:buSzPts val="1500"/>
              <a:buNone/>
              <a:defRPr sz="1500">
                <a:solidFill>
                  <a:srgbClr val="888888"/>
                </a:solidFill>
              </a:defRPr>
            </a:lvl2pPr>
            <a:lvl3pPr indent="-228600" lvl="2" marL="1371600" rtl="0" algn="l">
              <a:lnSpc>
                <a:spcPct val="90000"/>
              </a:lnSpc>
              <a:spcBef>
                <a:spcPts val="1200"/>
              </a:spcBef>
              <a:spcAft>
                <a:spcPts val="0"/>
              </a:spcAft>
              <a:buClr>
                <a:srgbClr val="888888"/>
              </a:buClr>
              <a:buSzPts val="1400"/>
              <a:buNone/>
              <a:defRPr sz="1400">
                <a:solidFill>
                  <a:srgbClr val="888888"/>
                </a:solidFill>
              </a:defRPr>
            </a:lvl3pPr>
            <a:lvl4pPr indent="-228600" lvl="3" marL="1828800" rtl="0" algn="l">
              <a:lnSpc>
                <a:spcPct val="90000"/>
              </a:lnSpc>
              <a:spcBef>
                <a:spcPts val="1200"/>
              </a:spcBef>
              <a:spcAft>
                <a:spcPts val="0"/>
              </a:spcAft>
              <a:buClr>
                <a:srgbClr val="888888"/>
              </a:buClr>
              <a:buSzPts val="1200"/>
              <a:buNone/>
              <a:defRPr sz="1200">
                <a:solidFill>
                  <a:srgbClr val="888888"/>
                </a:solidFill>
              </a:defRPr>
            </a:lvl4pPr>
            <a:lvl5pPr indent="-228600" lvl="4" marL="2286000" rtl="0" algn="l">
              <a:lnSpc>
                <a:spcPct val="90000"/>
              </a:lnSpc>
              <a:spcBef>
                <a:spcPts val="1200"/>
              </a:spcBef>
              <a:spcAft>
                <a:spcPts val="0"/>
              </a:spcAft>
              <a:buClr>
                <a:srgbClr val="888888"/>
              </a:buClr>
              <a:buSzPts val="1200"/>
              <a:buNone/>
              <a:defRPr sz="1200">
                <a:solidFill>
                  <a:srgbClr val="888888"/>
                </a:solidFill>
              </a:defRPr>
            </a:lvl5pPr>
            <a:lvl6pPr indent="-228600" lvl="5" marL="2743200" rtl="0" algn="l">
              <a:lnSpc>
                <a:spcPct val="90000"/>
              </a:lnSpc>
              <a:spcBef>
                <a:spcPts val="1200"/>
              </a:spcBef>
              <a:spcAft>
                <a:spcPts val="0"/>
              </a:spcAft>
              <a:buClr>
                <a:srgbClr val="888888"/>
              </a:buClr>
              <a:buSzPts val="1200"/>
              <a:buNone/>
              <a:defRPr sz="1200">
                <a:solidFill>
                  <a:srgbClr val="888888"/>
                </a:solidFill>
              </a:defRPr>
            </a:lvl6pPr>
            <a:lvl7pPr indent="-228600" lvl="6" marL="3200400" rtl="0" algn="l">
              <a:lnSpc>
                <a:spcPct val="90000"/>
              </a:lnSpc>
              <a:spcBef>
                <a:spcPts val="1200"/>
              </a:spcBef>
              <a:spcAft>
                <a:spcPts val="0"/>
              </a:spcAft>
              <a:buClr>
                <a:srgbClr val="888888"/>
              </a:buClr>
              <a:buSzPts val="1200"/>
              <a:buNone/>
              <a:defRPr sz="1200">
                <a:solidFill>
                  <a:srgbClr val="888888"/>
                </a:solidFill>
              </a:defRPr>
            </a:lvl7pPr>
            <a:lvl8pPr indent="-228600" lvl="7" marL="3657600" rtl="0" algn="l">
              <a:lnSpc>
                <a:spcPct val="90000"/>
              </a:lnSpc>
              <a:spcBef>
                <a:spcPts val="1200"/>
              </a:spcBef>
              <a:spcAft>
                <a:spcPts val="0"/>
              </a:spcAft>
              <a:buClr>
                <a:srgbClr val="888888"/>
              </a:buClr>
              <a:buSzPts val="1200"/>
              <a:buNone/>
              <a:defRPr sz="1200">
                <a:solidFill>
                  <a:srgbClr val="888888"/>
                </a:solidFill>
              </a:defRPr>
            </a:lvl8pPr>
            <a:lvl9pPr indent="-228600" lvl="8" marL="4114800" rtl="0" algn="l">
              <a:lnSpc>
                <a:spcPct val="90000"/>
              </a:lnSpc>
              <a:spcBef>
                <a:spcPts val="1200"/>
              </a:spcBef>
              <a:spcAft>
                <a:spcPts val="1200"/>
              </a:spcAft>
              <a:buClr>
                <a:srgbClr val="888888"/>
              </a:buClr>
              <a:buSzPts val="1200"/>
              <a:buNone/>
              <a:defRPr sz="1200">
                <a:solidFill>
                  <a:srgbClr val="888888"/>
                </a:solidFill>
              </a:defRPr>
            </a:lvl9pPr>
          </a:lstStyle>
          <a:p/>
        </p:txBody>
      </p:sp>
      <p:sp>
        <p:nvSpPr>
          <p:cNvPr id="87" name="Google Shape;87;p1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88" name="Google Shape;88;p1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89" name="Google Shape;89;p1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tr"/>
              <a:t>‹#›</a:t>
            </a:fld>
            <a:endParaRPr/>
          </a:p>
        </p:txBody>
      </p:sp>
      <p:pic>
        <p:nvPicPr>
          <p:cNvPr id="90" name="Google Shape;90;p17"/>
          <p:cNvPicPr preferRelativeResize="0"/>
          <p:nvPr/>
        </p:nvPicPr>
        <p:blipFill>
          <a:blip r:embed="rId2">
            <a:alphaModFix/>
          </a:blip>
          <a:stretch>
            <a:fillRect/>
          </a:stretch>
        </p:blipFill>
        <p:spPr>
          <a:xfrm>
            <a:off x="8308820" y="4767263"/>
            <a:ext cx="718462" cy="27384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1" name="Google Shape;41;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3" name="Google Shape;43;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400"/>
              <a:buNone/>
              <a:defRPr/>
            </a:lvl1pPr>
          </a:lstStyle>
          <a:p/>
        </p:txBody>
      </p:sp>
      <p:sp>
        <p:nvSpPr>
          <p:cNvPr id="46" name="Google Shape;46;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1.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Century"/>
              <a:buNone/>
              <a:defRPr sz="2800">
                <a:solidFill>
                  <a:schemeClr val="dk1"/>
                </a:solidFill>
                <a:latin typeface="Century"/>
                <a:ea typeface="Century"/>
                <a:cs typeface="Century"/>
                <a:sym typeface="Century"/>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7500" lvl="0" marL="4572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1pPr>
            <a:lvl2pPr indent="-317500" lvl="1" marL="9144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2pPr>
            <a:lvl3pPr indent="-317500" lvl="2" marL="13716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3pPr>
            <a:lvl4pPr indent="-317500" lvl="3" marL="18288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4pPr>
            <a:lvl5pPr indent="-317500" lvl="4" marL="22860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5pPr>
            <a:lvl6pPr indent="-317500" lvl="5" marL="27432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6pPr>
            <a:lvl7pPr indent="-317500" lvl="6" marL="32004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7pPr>
            <a:lvl8pPr indent="-317500" lvl="7" marL="36576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8pPr>
            <a:lvl9pPr indent="-317500" lvl="8" marL="41148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tr"/>
              <a:t>‹#›</a:t>
            </a:fld>
            <a:endParaRPr/>
          </a:p>
        </p:txBody>
      </p:sp>
      <p:pic>
        <p:nvPicPr>
          <p:cNvPr id="9" name="Google Shape;9;p1"/>
          <p:cNvPicPr preferRelativeResize="0"/>
          <p:nvPr/>
        </p:nvPicPr>
        <p:blipFill>
          <a:blip r:embed="rId1">
            <a:alphaModFix/>
          </a:blip>
          <a:stretch>
            <a:fillRect/>
          </a:stretch>
        </p:blipFill>
        <p:spPr>
          <a:xfrm>
            <a:off x="7873725" y="105399"/>
            <a:ext cx="1147424" cy="437350"/>
          </a:xfrm>
          <a:prstGeom prst="rect">
            <a:avLst/>
          </a:prstGeom>
          <a:noFill/>
          <a:ln>
            <a:noFill/>
          </a:ln>
        </p:spPr>
      </p:pic>
      <p:sp>
        <p:nvSpPr>
          <p:cNvPr id="10" name="Google Shape;10;p1"/>
          <p:cNvSpPr/>
          <p:nvPr/>
        </p:nvSpPr>
        <p:spPr>
          <a:xfrm>
            <a:off x="0" y="4928400"/>
            <a:ext cx="9144000" cy="215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1"/>
              </a:highlight>
            </a:endParaRPr>
          </a:p>
        </p:txBody>
      </p:sp>
      <p:sp>
        <p:nvSpPr>
          <p:cNvPr id="11" name="Google Shape;11;p1"/>
          <p:cNvSpPr txBox="1"/>
          <p:nvPr/>
        </p:nvSpPr>
        <p:spPr>
          <a:xfrm>
            <a:off x="2642400" y="4835850"/>
            <a:ext cx="3859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tr" sz="1300">
                <a:solidFill>
                  <a:schemeClr val="lt1"/>
                </a:solidFill>
                <a:latin typeface="Fira Sans ExtraBold"/>
                <a:ea typeface="Fira Sans ExtraBold"/>
                <a:cs typeface="Fira Sans ExtraBold"/>
                <a:sym typeface="Fira Sans ExtraBold"/>
              </a:rPr>
              <a:t>globalaihub.com</a:t>
            </a:r>
            <a:endParaRPr sz="1300">
              <a:solidFill>
                <a:schemeClr val="lt1"/>
              </a:solidFill>
              <a:latin typeface="Fira Sans ExtraBold"/>
              <a:ea typeface="Fira Sans ExtraBold"/>
              <a:cs typeface="Fira Sans ExtraBold"/>
              <a:sym typeface="Fira Sans ExtraBo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15.png"/><Relationship Id="rId5"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jpg"/><Relationship Id="rId4" Type="http://schemas.openxmlformats.org/officeDocument/2006/relationships/image" Target="../media/image1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6.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9.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7.pn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38.png"/><Relationship Id="rId4" Type="http://schemas.openxmlformats.org/officeDocument/2006/relationships/image" Target="../media/image42.png"/><Relationship Id="rId5"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48.png"/><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55.png"/><Relationship Id="rId4" Type="http://schemas.openxmlformats.org/officeDocument/2006/relationships/image" Target="../media/image5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8.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6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58.png"/><Relationship Id="rId4" Type="http://schemas.openxmlformats.org/officeDocument/2006/relationships/image" Target="../media/image5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6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6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13.png"/><Relationship Id="rId6"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r"/>
              <a:t>Derin Öğrenmeye Giriş</a:t>
            </a:r>
            <a:endParaRPr/>
          </a:p>
        </p:txBody>
      </p:sp>
      <p:sp>
        <p:nvSpPr>
          <p:cNvPr id="96" name="Google Shape;96;p1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a:t>Lojistik</a:t>
            </a:r>
            <a:r>
              <a:rPr lang="tr"/>
              <a:t> Regresyon, bağımlı değişkenin kategorik bir değer olduğu regresyon biçimidir. Lineer Regresyon fonksiyonu, Sigmoid aktivasyon fonksiyonuna </a:t>
            </a:r>
            <a:r>
              <a:rPr lang="tr"/>
              <a:t>sokularak</a:t>
            </a:r>
            <a:r>
              <a:rPr lang="tr"/>
              <a:t> çıktı 0 ve 1 arasına sıkıştırılır. Bu fonksiyon sayesinde ikili sınıflandırma problemleri çözülebilir</a:t>
            </a:r>
            <a:endParaRPr/>
          </a:p>
        </p:txBody>
      </p:sp>
      <p:sp>
        <p:nvSpPr>
          <p:cNvPr id="157" name="Google Shape;15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Lojistik</a:t>
            </a:r>
            <a:r>
              <a:rPr lang="tr"/>
              <a:t> Regresyon Matematiği</a:t>
            </a:r>
            <a:endParaRPr/>
          </a:p>
        </p:txBody>
      </p:sp>
      <p:pic>
        <p:nvPicPr>
          <p:cNvPr id="158" name="Google Shape;158;p27"/>
          <p:cNvPicPr preferRelativeResize="0"/>
          <p:nvPr/>
        </p:nvPicPr>
        <p:blipFill>
          <a:blip r:embed="rId3">
            <a:alphaModFix/>
          </a:blip>
          <a:stretch>
            <a:fillRect/>
          </a:stretch>
        </p:blipFill>
        <p:spPr>
          <a:xfrm>
            <a:off x="1631212" y="2134775"/>
            <a:ext cx="5881574" cy="2604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8"/>
          <p:cNvSpPr txBox="1"/>
          <p:nvPr>
            <p:ph idx="1" type="body"/>
          </p:nvPr>
        </p:nvSpPr>
        <p:spPr>
          <a:xfrm>
            <a:off x="311700" y="1152475"/>
            <a:ext cx="8520600" cy="154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Sigmoid fonksiyonu, sürekli bir değeri 0 ile 1 arasına sıkıştırarak olasılık değeri çıkaran bir aktivasyon fonksiyonudur.</a:t>
            </a:r>
            <a:endParaRPr/>
          </a:p>
          <a:p>
            <a:pPr indent="-317500" lvl="0" marL="457200" rtl="0" algn="l">
              <a:spcBef>
                <a:spcPts val="1200"/>
              </a:spcBef>
              <a:spcAft>
                <a:spcPts val="0"/>
              </a:spcAft>
              <a:buSzPts val="1400"/>
              <a:buChar char="●"/>
            </a:pPr>
            <a:r>
              <a:rPr lang="tr"/>
              <a:t>S şeklinde bir eğriye sahiptir</a:t>
            </a:r>
            <a:endParaRPr/>
          </a:p>
          <a:p>
            <a:pPr indent="-317500" lvl="0" marL="457200" rtl="0" algn="l">
              <a:spcBef>
                <a:spcPts val="0"/>
              </a:spcBef>
              <a:spcAft>
                <a:spcPts val="0"/>
              </a:spcAft>
              <a:buSzPts val="1400"/>
              <a:buChar char="●"/>
            </a:pPr>
            <a:r>
              <a:rPr lang="tr"/>
              <a:t>Değeri 0 ve 1 arasına sıkıştırır</a:t>
            </a:r>
            <a:endParaRPr/>
          </a:p>
          <a:p>
            <a:pPr indent="-317500" lvl="0" marL="457200" rtl="0" algn="l">
              <a:spcBef>
                <a:spcPts val="0"/>
              </a:spcBef>
              <a:spcAft>
                <a:spcPts val="0"/>
              </a:spcAft>
              <a:buSzPts val="1400"/>
              <a:buChar char="●"/>
            </a:pPr>
            <a:r>
              <a:rPr lang="tr"/>
              <a:t>Lojistik regresyon probleminde Sigmoid Fonksiyonu kullanılır</a:t>
            </a:r>
            <a:endParaRPr/>
          </a:p>
        </p:txBody>
      </p:sp>
      <p:sp>
        <p:nvSpPr>
          <p:cNvPr id="164" name="Google Shape;164;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Sigmoid Aktivasyon Fonksiyonu</a:t>
            </a:r>
            <a:endParaRPr/>
          </a:p>
        </p:txBody>
      </p:sp>
      <p:pic>
        <p:nvPicPr>
          <p:cNvPr id="165" name="Google Shape;165;p28"/>
          <p:cNvPicPr preferRelativeResize="0"/>
          <p:nvPr/>
        </p:nvPicPr>
        <p:blipFill>
          <a:blip r:embed="rId3">
            <a:alphaModFix/>
          </a:blip>
          <a:stretch>
            <a:fillRect/>
          </a:stretch>
        </p:blipFill>
        <p:spPr>
          <a:xfrm>
            <a:off x="774600" y="2889400"/>
            <a:ext cx="3797399" cy="1337350"/>
          </a:xfrm>
          <a:prstGeom prst="rect">
            <a:avLst/>
          </a:prstGeom>
          <a:noFill/>
          <a:ln>
            <a:noFill/>
          </a:ln>
        </p:spPr>
      </p:pic>
      <p:pic>
        <p:nvPicPr>
          <p:cNvPr id="166" name="Google Shape;166;p28"/>
          <p:cNvPicPr preferRelativeResize="0"/>
          <p:nvPr/>
        </p:nvPicPr>
        <p:blipFill>
          <a:blip r:embed="rId4">
            <a:alphaModFix/>
          </a:blip>
          <a:stretch>
            <a:fillRect/>
          </a:stretch>
        </p:blipFill>
        <p:spPr>
          <a:xfrm>
            <a:off x="5123425" y="2642075"/>
            <a:ext cx="2987925" cy="19919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0" st="0"/>
                                            </p:txEl>
                                          </p:spTgt>
                                        </p:tgtEl>
                                        <p:attrNameLst>
                                          <p:attrName>style.visibility</p:attrName>
                                        </p:attrNameLst>
                                      </p:cBhvr>
                                      <p:to>
                                        <p:strVal val="visible"/>
                                      </p:to>
                                    </p:set>
                                    <p:animEffect filter="fade" transition="in">
                                      <p:cBhvr>
                                        <p:cTn dur="1000"/>
                                        <p:tgtEl>
                                          <p:spTgt spid="1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1" st="1"/>
                                            </p:txEl>
                                          </p:spTgt>
                                        </p:tgtEl>
                                        <p:attrNameLst>
                                          <p:attrName>style.visibility</p:attrName>
                                        </p:attrNameLst>
                                      </p:cBhvr>
                                      <p:to>
                                        <p:strVal val="visible"/>
                                      </p:to>
                                    </p:set>
                                    <p:animEffect filter="fade" transition="in">
                                      <p:cBhvr>
                                        <p:cTn dur="1000"/>
                                        <p:tgtEl>
                                          <p:spTgt spid="1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2" st="2"/>
                                            </p:txEl>
                                          </p:spTgt>
                                        </p:tgtEl>
                                        <p:attrNameLst>
                                          <p:attrName>style.visibility</p:attrName>
                                        </p:attrNameLst>
                                      </p:cBhvr>
                                      <p:to>
                                        <p:strVal val="visible"/>
                                      </p:to>
                                    </p:set>
                                    <p:animEffect filter="fade" transition="in">
                                      <p:cBhvr>
                                        <p:cTn dur="1000"/>
                                        <p:tgtEl>
                                          <p:spTgt spid="16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3" st="3"/>
                                            </p:txEl>
                                          </p:spTgt>
                                        </p:tgtEl>
                                        <p:attrNameLst>
                                          <p:attrName>style.visibility</p:attrName>
                                        </p:attrNameLst>
                                      </p:cBhvr>
                                      <p:to>
                                        <p:strVal val="visible"/>
                                      </p:to>
                                    </p:set>
                                    <p:animEffect filter="fade" transition="in">
                                      <p:cBhvr>
                                        <p:cTn dur="1000"/>
                                        <p:tgtEl>
                                          <p:spTgt spid="16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tr" sz="4800"/>
              <a:t>Yapay Sinir Ağlarının</a:t>
            </a:r>
            <a:endParaRPr sz="4800"/>
          </a:p>
          <a:p>
            <a:pPr indent="0" lvl="0" marL="0" rtl="0" algn="ctr">
              <a:spcBef>
                <a:spcPts val="0"/>
              </a:spcBef>
              <a:spcAft>
                <a:spcPts val="0"/>
              </a:spcAft>
              <a:buNone/>
            </a:pPr>
            <a:r>
              <a:rPr lang="tr" sz="4800"/>
              <a:t>Komponentleri ve Matematiği</a:t>
            </a:r>
            <a:endParaRPr sz="4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0"/>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Temel makine öğrenmesinde ağırlık, bir bağımsız değişkenin bağımlı değişkeni ne kadar etkilediğini belirten bir özellik katsayısıdır.</a:t>
            </a:r>
            <a:endParaRPr/>
          </a:p>
          <a:p>
            <a:pPr indent="0" lvl="0" marL="0" rtl="0" algn="l">
              <a:spcBef>
                <a:spcPts val="1200"/>
              </a:spcBef>
              <a:spcAft>
                <a:spcPts val="0"/>
              </a:spcAft>
              <a:buNone/>
            </a:pPr>
            <a:r>
              <a:rPr lang="tr"/>
              <a:t>Yapay Sinir Ağlarında ise ağırlık, </a:t>
            </a:r>
            <a:r>
              <a:rPr lang="tr">
                <a:highlight>
                  <a:srgbClr val="C9DAF8"/>
                </a:highlight>
              </a:rPr>
              <a:t>her bir nöron değerinin katsayısı</a:t>
            </a:r>
            <a:r>
              <a:rPr lang="tr"/>
              <a:t>dır.</a:t>
            </a:r>
            <a:endParaRPr/>
          </a:p>
          <a:p>
            <a:pPr indent="0" lvl="0" marL="0" rtl="0" algn="l">
              <a:spcBef>
                <a:spcPts val="1200"/>
              </a:spcBef>
              <a:spcAft>
                <a:spcPts val="0"/>
              </a:spcAft>
              <a:buNone/>
            </a:pPr>
            <a:r>
              <a:rPr lang="tr"/>
              <a:t>Bir nörona bağlanan nöronlar kendi ağırlıkları ile çarpılırlar.</a:t>
            </a:r>
            <a:endParaRPr/>
          </a:p>
          <a:p>
            <a:pPr indent="0" lvl="0" marL="0" rtl="0" algn="l">
              <a:spcBef>
                <a:spcPts val="1200"/>
              </a:spcBef>
              <a:spcAft>
                <a:spcPts val="0"/>
              </a:spcAft>
              <a:buNone/>
            </a:pPr>
            <a:r>
              <a:t/>
            </a:r>
            <a:endParaRPr/>
          </a:p>
          <a:p>
            <a:pPr indent="0" lvl="0" marL="457200" rtl="0" algn="l">
              <a:spcBef>
                <a:spcPts val="1200"/>
              </a:spcBef>
              <a:spcAft>
                <a:spcPts val="1200"/>
              </a:spcAft>
              <a:buNone/>
            </a:pPr>
            <a:r>
              <a:rPr lang="tr" sz="1700">
                <a:highlight>
                  <a:srgbClr val="FFF2CC"/>
                </a:highlight>
              </a:rPr>
              <a:t>y = wo * x0 + w1 * x1+w2 * x2</a:t>
            </a:r>
            <a:endParaRPr sz="1700">
              <a:highlight>
                <a:srgbClr val="FFF2CC"/>
              </a:highlight>
            </a:endParaRPr>
          </a:p>
        </p:txBody>
      </p:sp>
      <p:sp>
        <p:nvSpPr>
          <p:cNvPr id="177" name="Google Shape;177;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Weight</a:t>
            </a:r>
            <a:endParaRPr/>
          </a:p>
        </p:txBody>
      </p:sp>
      <p:pic>
        <p:nvPicPr>
          <p:cNvPr id="178" name="Google Shape;178;p30"/>
          <p:cNvPicPr preferRelativeResize="0"/>
          <p:nvPr/>
        </p:nvPicPr>
        <p:blipFill>
          <a:blip r:embed="rId3">
            <a:alphaModFix/>
          </a:blip>
          <a:stretch>
            <a:fillRect/>
          </a:stretch>
        </p:blipFill>
        <p:spPr>
          <a:xfrm>
            <a:off x="4715975" y="1290504"/>
            <a:ext cx="4187149" cy="3140351"/>
          </a:xfrm>
          <a:prstGeom prst="rect">
            <a:avLst/>
          </a:prstGeom>
          <a:noFill/>
          <a:ln>
            <a:noFill/>
          </a:ln>
        </p:spPr>
      </p:pic>
      <p:sp>
        <p:nvSpPr>
          <p:cNvPr id="179" name="Google Shape;179;p30"/>
          <p:cNvSpPr/>
          <p:nvPr/>
        </p:nvSpPr>
        <p:spPr>
          <a:xfrm>
            <a:off x="7844725" y="1290500"/>
            <a:ext cx="1058400" cy="572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xEl>
                                              <p:pRg end="0" st="0"/>
                                            </p:txEl>
                                          </p:spTgt>
                                        </p:tgtEl>
                                        <p:attrNameLst>
                                          <p:attrName>style.visibility</p:attrName>
                                        </p:attrNameLst>
                                      </p:cBhvr>
                                      <p:to>
                                        <p:strVal val="visible"/>
                                      </p:to>
                                    </p:set>
                                    <p:animEffect filter="fade" transition="in">
                                      <p:cBhvr>
                                        <p:cTn dur="1000"/>
                                        <p:tgtEl>
                                          <p:spTgt spid="1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xEl>
                                              <p:pRg end="1" st="1"/>
                                            </p:txEl>
                                          </p:spTgt>
                                        </p:tgtEl>
                                        <p:attrNameLst>
                                          <p:attrName>style.visibility</p:attrName>
                                        </p:attrNameLst>
                                      </p:cBhvr>
                                      <p:to>
                                        <p:strVal val="visible"/>
                                      </p:to>
                                    </p:set>
                                    <p:animEffect filter="fade" transition="in">
                                      <p:cBhvr>
                                        <p:cTn dur="1000"/>
                                        <p:tgtEl>
                                          <p:spTgt spid="17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xEl>
                                              <p:pRg end="2" st="2"/>
                                            </p:txEl>
                                          </p:spTgt>
                                        </p:tgtEl>
                                        <p:attrNameLst>
                                          <p:attrName>style.visibility</p:attrName>
                                        </p:attrNameLst>
                                      </p:cBhvr>
                                      <p:to>
                                        <p:strVal val="visible"/>
                                      </p:to>
                                    </p:set>
                                    <p:animEffect filter="fade" transition="in">
                                      <p:cBhvr>
                                        <p:cTn dur="1000"/>
                                        <p:tgtEl>
                                          <p:spTgt spid="17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xEl>
                                              <p:pRg end="3" st="3"/>
                                            </p:txEl>
                                          </p:spTgt>
                                        </p:tgtEl>
                                        <p:attrNameLst>
                                          <p:attrName>style.visibility</p:attrName>
                                        </p:attrNameLst>
                                      </p:cBhvr>
                                      <p:to>
                                        <p:strVal val="visible"/>
                                      </p:to>
                                    </p:set>
                                    <p:animEffect filter="fade" transition="in">
                                      <p:cBhvr>
                                        <p:cTn dur="1000"/>
                                        <p:tgtEl>
                                          <p:spTgt spid="17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xEl>
                                              <p:pRg end="4" st="4"/>
                                            </p:txEl>
                                          </p:spTgt>
                                        </p:tgtEl>
                                        <p:attrNameLst>
                                          <p:attrName>style.visibility</p:attrName>
                                        </p:attrNameLst>
                                      </p:cBhvr>
                                      <p:to>
                                        <p:strVal val="visible"/>
                                      </p:to>
                                    </p:set>
                                    <p:animEffect filter="fade" transition="in">
                                      <p:cBhvr>
                                        <p:cTn dur="1000"/>
                                        <p:tgtEl>
                                          <p:spTgt spid="17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Bias</a:t>
            </a:r>
            <a:endParaRPr/>
          </a:p>
        </p:txBody>
      </p:sp>
      <p:sp>
        <p:nvSpPr>
          <p:cNvPr id="185" name="Google Shape;185;p31"/>
          <p:cNvSpPr txBox="1"/>
          <p:nvPr>
            <p:ph idx="1" type="body"/>
          </p:nvPr>
        </p:nvSpPr>
        <p:spPr>
          <a:xfrm>
            <a:off x="311700" y="1152475"/>
            <a:ext cx="45954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tr"/>
              <a:t>Bias, </a:t>
            </a:r>
            <a:r>
              <a:rPr lang="tr"/>
              <a:t>aktivasyon fonksiyonun verilere daha iyi uyması için sola veya sağa kaydırılmasına izin verir.</a:t>
            </a:r>
            <a:endParaRPr/>
          </a:p>
          <a:p>
            <a:pPr indent="0" lvl="0" marL="0" rtl="0" algn="l">
              <a:spcBef>
                <a:spcPts val="1200"/>
              </a:spcBef>
              <a:spcAft>
                <a:spcPts val="0"/>
              </a:spcAft>
              <a:buNone/>
            </a:pPr>
            <a:r>
              <a:rPr lang="tr"/>
              <a:t>Bias aynı zamanda </a:t>
            </a:r>
            <a:r>
              <a:rPr lang="tr">
                <a:highlight>
                  <a:srgbClr val="C9DAF8"/>
                </a:highlight>
              </a:rPr>
              <a:t>bir nöronun çıktısının sonraki katmana iletilip iletilmeyeceğini belirleyen bir eşiktir</a:t>
            </a:r>
            <a:r>
              <a:rPr lang="tr"/>
              <a:t>. Nöronumuzun çıktısı belli bir eşik değerini (bias) geçemiyorsa çıktı sonraki katmana iletilmez.</a:t>
            </a:r>
            <a:endParaRPr/>
          </a:p>
          <a:p>
            <a:pPr indent="0" lvl="0" marL="0" rtl="0" algn="l">
              <a:spcBef>
                <a:spcPts val="1200"/>
              </a:spcBef>
              <a:spcAft>
                <a:spcPts val="0"/>
              </a:spcAft>
              <a:buNone/>
            </a:pPr>
            <a:r>
              <a:rPr lang="tr"/>
              <a:t>Ağda bir nörona bağlı tüm nöronlar kendi ağırlıkları ile çarpılır. yandaki örnekte şu şekilde bir denklem elde edilir:</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tr"/>
              <a:t>Eğer bias olmasaydı şu şekilde bir denklem oluşurdu:</a:t>
            </a:r>
            <a:endParaRPr/>
          </a:p>
          <a:p>
            <a:pPr indent="0" lvl="0" marL="0" rtl="0" algn="l">
              <a:spcBef>
                <a:spcPts val="1200"/>
              </a:spcBef>
              <a:spcAft>
                <a:spcPts val="1200"/>
              </a:spcAft>
              <a:buNone/>
            </a:pPr>
            <a:r>
              <a:t/>
            </a:r>
            <a:endParaRPr/>
          </a:p>
        </p:txBody>
      </p:sp>
      <p:pic>
        <p:nvPicPr>
          <p:cNvPr id="186" name="Google Shape;186;p31"/>
          <p:cNvPicPr preferRelativeResize="0"/>
          <p:nvPr/>
        </p:nvPicPr>
        <p:blipFill>
          <a:blip r:embed="rId3">
            <a:alphaModFix/>
          </a:blip>
          <a:stretch>
            <a:fillRect/>
          </a:stretch>
        </p:blipFill>
        <p:spPr>
          <a:xfrm>
            <a:off x="4835920" y="1646413"/>
            <a:ext cx="4176424" cy="2428525"/>
          </a:xfrm>
          <a:prstGeom prst="rect">
            <a:avLst/>
          </a:prstGeom>
          <a:noFill/>
          <a:ln>
            <a:noFill/>
          </a:ln>
        </p:spPr>
      </p:pic>
      <p:pic>
        <p:nvPicPr>
          <p:cNvPr id="187" name="Google Shape;187;p31"/>
          <p:cNvPicPr preferRelativeResize="0"/>
          <p:nvPr/>
        </p:nvPicPr>
        <p:blipFill rotWithShape="1">
          <a:blip r:embed="rId4">
            <a:alphaModFix/>
          </a:blip>
          <a:srcRect b="19620" l="0" r="0" t="24272"/>
          <a:stretch/>
        </p:blipFill>
        <p:spPr>
          <a:xfrm>
            <a:off x="830214" y="3431350"/>
            <a:ext cx="3558375" cy="374975"/>
          </a:xfrm>
          <a:prstGeom prst="rect">
            <a:avLst/>
          </a:prstGeom>
          <a:noFill/>
          <a:ln>
            <a:noFill/>
          </a:ln>
        </p:spPr>
      </p:pic>
      <p:pic>
        <p:nvPicPr>
          <p:cNvPr id="188" name="Google Shape;188;p31"/>
          <p:cNvPicPr preferRelativeResize="0"/>
          <p:nvPr/>
        </p:nvPicPr>
        <p:blipFill rotWithShape="1">
          <a:blip r:embed="rId5">
            <a:alphaModFix/>
          </a:blip>
          <a:srcRect b="27596" l="0" r="14871" t="26523"/>
          <a:stretch/>
        </p:blipFill>
        <p:spPr>
          <a:xfrm>
            <a:off x="1012775" y="4245650"/>
            <a:ext cx="3193250" cy="323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xEl>
                                              <p:pRg end="0" st="0"/>
                                            </p:txEl>
                                          </p:spTgt>
                                        </p:tgtEl>
                                        <p:attrNameLst>
                                          <p:attrName>style.visibility</p:attrName>
                                        </p:attrNameLst>
                                      </p:cBhvr>
                                      <p:to>
                                        <p:strVal val="visible"/>
                                      </p:to>
                                    </p:set>
                                    <p:animEffect filter="fade" transition="in">
                                      <p:cBhvr>
                                        <p:cTn dur="1000"/>
                                        <p:tgtEl>
                                          <p:spTgt spid="18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xEl>
                                              <p:pRg end="1" st="1"/>
                                            </p:txEl>
                                          </p:spTgt>
                                        </p:tgtEl>
                                        <p:attrNameLst>
                                          <p:attrName>style.visibility</p:attrName>
                                        </p:attrNameLst>
                                      </p:cBhvr>
                                      <p:to>
                                        <p:strVal val="visible"/>
                                      </p:to>
                                    </p:set>
                                    <p:animEffect filter="fade" transition="in">
                                      <p:cBhvr>
                                        <p:cTn dur="1000"/>
                                        <p:tgtEl>
                                          <p:spTgt spid="18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xEl>
                                              <p:pRg end="2" st="2"/>
                                            </p:txEl>
                                          </p:spTgt>
                                        </p:tgtEl>
                                        <p:attrNameLst>
                                          <p:attrName>style.visibility</p:attrName>
                                        </p:attrNameLst>
                                      </p:cBhvr>
                                      <p:to>
                                        <p:strVal val="visible"/>
                                      </p:to>
                                    </p:set>
                                    <p:animEffect filter="fade" transition="in">
                                      <p:cBhvr>
                                        <p:cTn dur="1000"/>
                                        <p:tgtEl>
                                          <p:spTgt spid="18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xEl>
                                              <p:pRg end="3" st="3"/>
                                            </p:txEl>
                                          </p:spTgt>
                                        </p:tgtEl>
                                        <p:attrNameLst>
                                          <p:attrName>style.visibility</p:attrName>
                                        </p:attrNameLst>
                                      </p:cBhvr>
                                      <p:to>
                                        <p:strVal val="visible"/>
                                      </p:to>
                                    </p:set>
                                    <p:animEffect filter="fade" transition="in">
                                      <p:cBhvr>
                                        <p:cTn dur="1000"/>
                                        <p:tgtEl>
                                          <p:spTgt spid="18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xEl>
                                              <p:pRg end="4" st="4"/>
                                            </p:txEl>
                                          </p:spTgt>
                                        </p:tgtEl>
                                        <p:attrNameLst>
                                          <p:attrName>style.visibility</p:attrName>
                                        </p:attrNameLst>
                                      </p:cBhvr>
                                      <p:to>
                                        <p:strVal val="visible"/>
                                      </p:to>
                                    </p:set>
                                    <p:animEffect filter="fade" transition="in">
                                      <p:cBhvr>
                                        <p:cTn dur="1000"/>
                                        <p:tgtEl>
                                          <p:spTgt spid="18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xEl>
                                              <p:pRg end="5" st="5"/>
                                            </p:txEl>
                                          </p:spTgt>
                                        </p:tgtEl>
                                        <p:attrNameLst>
                                          <p:attrName>style.visibility</p:attrName>
                                        </p:attrNameLst>
                                      </p:cBhvr>
                                      <p:to>
                                        <p:strVal val="visible"/>
                                      </p:to>
                                    </p:set>
                                    <p:animEffect filter="fade" transition="in">
                                      <p:cBhvr>
                                        <p:cTn dur="1000"/>
                                        <p:tgtEl>
                                          <p:spTgt spid="185">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Input</a:t>
            </a:r>
            <a:endParaRPr/>
          </a:p>
        </p:txBody>
      </p:sp>
      <p:sp>
        <p:nvSpPr>
          <p:cNvPr id="194" name="Google Shape;194;p32"/>
          <p:cNvSpPr txBox="1"/>
          <p:nvPr>
            <p:ph idx="1" type="body"/>
          </p:nvPr>
        </p:nvSpPr>
        <p:spPr>
          <a:xfrm>
            <a:off x="311700" y="1152475"/>
            <a:ext cx="4164300" cy="351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Bir yapay sinir ağında, input verisinin shape değeri ile yapay sinir ağının input katmanının shape değeri aynı olmalıdır. Bu katman verilerin ağa giriş yeridir.</a:t>
            </a:r>
            <a:endParaRPr/>
          </a:p>
          <a:p>
            <a:pPr indent="0" lvl="0" marL="0" rtl="0" algn="l">
              <a:spcBef>
                <a:spcPts val="1200"/>
              </a:spcBef>
              <a:spcAft>
                <a:spcPts val="0"/>
              </a:spcAft>
              <a:buNone/>
            </a:pPr>
            <a:r>
              <a:t/>
            </a:r>
            <a:endParaRPr i="1">
              <a:solidFill>
                <a:schemeClr val="dk2"/>
              </a:solidFill>
            </a:endParaRPr>
          </a:p>
          <a:p>
            <a:pPr indent="0" lvl="0" marL="0" rtl="0" algn="l">
              <a:spcBef>
                <a:spcPts val="1200"/>
              </a:spcBef>
              <a:spcAft>
                <a:spcPts val="1200"/>
              </a:spcAft>
              <a:buNone/>
            </a:pPr>
            <a:r>
              <a:rPr i="1" lang="tr">
                <a:solidFill>
                  <a:schemeClr val="dk2"/>
                </a:solidFill>
              </a:rPr>
              <a:t>Yapay Sinir Ağı’nın input katmanı verileri vektör olarak kabul eder ve veri rank 1 tensörden daha fazla boyuta sahipse , veri reshape kullanarak rank 1 tensöre indirgenmelidir. Örneğin 28x28 boyutunda verinizi yapay sinir ağınıza vermek için 784 elemanlı bir vektöre çevirmelisiniz</a:t>
            </a:r>
            <a:endParaRPr i="1">
              <a:solidFill>
                <a:schemeClr val="dk2"/>
              </a:solidFill>
            </a:endParaRPr>
          </a:p>
        </p:txBody>
      </p:sp>
      <p:pic>
        <p:nvPicPr>
          <p:cNvPr id="195" name="Google Shape;195;p32"/>
          <p:cNvPicPr preferRelativeResize="0"/>
          <p:nvPr/>
        </p:nvPicPr>
        <p:blipFill>
          <a:blip r:embed="rId3">
            <a:alphaModFix/>
          </a:blip>
          <a:stretch>
            <a:fillRect/>
          </a:stretch>
        </p:blipFill>
        <p:spPr>
          <a:xfrm>
            <a:off x="4572000" y="1588175"/>
            <a:ext cx="4303500" cy="2423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xEl>
                                              <p:pRg end="0" st="0"/>
                                            </p:txEl>
                                          </p:spTgt>
                                        </p:tgtEl>
                                        <p:attrNameLst>
                                          <p:attrName>style.visibility</p:attrName>
                                        </p:attrNameLst>
                                      </p:cBhvr>
                                      <p:to>
                                        <p:strVal val="visible"/>
                                      </p:to>
                                    </p:set>
                                    <p:animEffect filter="fade" transition="in">
                                      <p:cBhvr>
                                        <p:cTn dur="1000"/>
                                        <p:tgtEl>
                                          <p:spTgt spid="19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xEl>
                                              <p:pRg end="1" st="1"/>
                                            </p:txEl>
                                          </p:spTgt>
                                        </p:tgtEl>
                                        <p:attrNameLst>
                                          <p:attrName>style.visibility</p:attrName>
                                        </p:attrNameLst>
                                      </p:cBhvr>
                                      <p:to>
                                        <p:strVal val="visible"/>
                                      </p:to>
                                    </p:set>
                                    <p:animEffect filter="fade" transition="in">
                                      <p:cBhvr>
                                        <p:cTn dur="1000"/>
                                        <p:tgtEl>
                                          <p:spTgt spid="19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xEl>
                                              <p:pRg end="2" st="2"/>
                                            </p:txEl>
                                          </p:spTgt>
                                        </p:tgtEl>
                                        <p:attrNameLst>
                                          <p:attrName>style.visibility</p:attrName>
                                        </p:attrNameLst>
                                      </p:cBhvr>
                                      <p:to>
                                        <p:strVal val="visible"/>
                                      </p:to>
                                    </p:set>
                                    <p:animEffect filter="fade" transition="in">
                                      <p:cBhvr>
                                        <p:cTn dur="1000"/>
                                        <p:tgtEl>
                                          <p:spTgt spid="19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Output</a:t>
            </a:r>
            <a:endParaRPr/>
          </a:p>
        </p:txBody>
      </p:sp>
      <p:sp>
        <p:nvSpPr>
          <p:cNvPr id="201" name="Google Shape;201;p33"/>
          <p:cNvSpPr txBox="1"/>
          <p:nvPr>
            <p:ph idx="1" type="body"/>
          </p:nvPr>
        </p:nvSpPr>
        <p:spPr>
          <a:xfrm>
            <a:off x="311700" y="1152475"/>
            <a:ext cx="4400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tr"/>
              <a:t>Çıktı katmanı, nihai sonucun üretilmesinden sorumludur. Bir sinir ağında her zaman bir çıktı katmanı olmalıdır.</a:t>
            </a:r>
            <a:endParaRPr/>
          </a:p>
          <a:p>
            <a:pPr indent="0" lvl="0" marL="0" rtl="0" algn="l">
              <a:spcBef>
                <a:spcPts val="1200"/>
              </a:spcBef>
              <a:spcAft>
                <a:spcPts val="1200"/>
              </a:spcAft>
              <a:buNone/>
            </a:pPr>
            <a:r>
              <a:rPr lang="tr"/>
              <a:t>Problemin çeşidine göre çıktı katmanında belirlenecek aktivasyon fonksiyonu sayesinde istenen çıktı elde edilir.</a:t>
            </a:r>
            <a:endParaRPr/>
          </a:p>
        </p:txBody>
      </p:sp>
      <p:pic>
        <p:nvPicPr>
          <p:cNvPr id="202" name="Google Shape;202;p33"/>
          <p:cNvPicPr preferRelativeResize="0"/>
          <p:nvPr/>
        </p:nvPicPr>
        <p:blipFill>
          <a:blip r:embed="rId3">
            <a:alphaModFix/>
          </a:blip>
          <a:stretch>
            <a:fillRect/>
          </a:stretch>
        </p:blipFill>
        <p:spPr>
          <a:xfrm>
            <a:off x="4796495" y="1646413"/>
            <a:ext cx="4176424" cy="2428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xEl>
                                              <p:pRg end="0" st="0"/>
                                            </p:txEl>
                                          </p:spTgt>
                                        </p:tgtEl>
                                        <p:attrNameLst>
                                          <p:attrName>style.visibility</p:attrName>
                                        </p:attrNameLst>
                                      </p:cBhvr>
                                      <p:to>
                                        <p:strVal val="visible"/>
                                      </p:to>
                                    </p:set>
                                    <p:animEffect filter="fade" transition="in">
                                      <p:cBhvr>
                                        <p:cTn dur="1000"/>
                                        <p:tgtEl>
                                          <p:spTgt spid="20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xEl>
                                              <p:pRg end="1" st="1"/>
                                            </p:txEl>
                                          </p:spTgt>
                                        </p:tgtEl>
                                        <p:attrNameLst>
                                          <p:attrName>style.visibility</p:attrName>
                                        </p:attrNameLst>
                                      </p:cBhvr>
                                      <p:to>
                                        <p:strVal val="visible"/>
                                      </p:to>
                                    </p:set>
                                    <p:animEffect filter="fade" transition="in">
                                      <p:cBhvr>
                                        <p:cTn dur="1000"/>
                                        <p:tgtEl>
                                          <p:spTgt spid="201">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Veri Türleri ve Tensörler</a:t>
            </a:r>
            <a:endParaRPr/>
          </a:p>
        </p:txBody>
      </p:sp>
      <p:sp>
        <p:nvSpPr>
          <p:cNvPr id="208" name="Google Shape;208;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Yapay sinir ağlarına beslenen veriler, lineer cebirdeki veri türleri tarafından tanımlanabilir. </a:t>
            </a:r>
            <a:endParaRPr/>
          </a:p>
          <a:p>
            <a:pPr indent="0" lvl="0" marL="0" rtl="0" algn="l">
              <a:spcBef>
                <a:spcPts val="1200"/>
              </a:spcBef>
              <a:spcAft>
                <a:spcPts val="0"/>
              </a:spcAft>
              <a:buNone/>
            </a:pPr>
            <a:r>
              <a:rPr b="1" lang="tr"/>
              <a:t>Skaler:</a:t>
            </a:r>
            <a:r>
              <a:rPr lang="tr"/>
              <a:t> Tekil değere sahip verilerdir. Skaler değer aynı zamanda Rank 0 Tensor’dur.</a:t>
            </a:r>
            <a:endParaRPr/>
          </a:p>
          <a:p>
            <a:pPr indent="0" lvl="0" marL="0" rtl="0" algn="l">
              <a:spcBef>
                <a:spcPts val="1200"/>
              </a:spcBef>
              <a:spcAft>
                <a:spcPts val="0"/>
              </a:spcAft>
              <a:buNone/>
            </a:pPr>
            <a:r>
              <a:rPr b="1" lang="tr"/>
              <a:t>Vektör: </a:t>
            </a:r>
            <a:r>
              <a:rPr lang="tr"/>
              <a:t>Tek boyutlu koleksiyon verisidir. Vektör aynı zamanda Rank 1 Tensor’dur.</a:t>
            </a:r>
            <a:endParaRPr/>
          </a:p>
          <a:p>
            <a:pPr indent="0" lvl="0" marL="0" rtl="0" algn="l">
              <a:spcBef>
                <a:spcPts val="1200"/>
              </a:spcBef>
              <a:spcAft>
                <a:spcPts val="0"/>
              </a:spcAft>
              <a:buNone/>
            </a:pPr>
            <a:r>
              <a:rPr b="1" lang="tr"/>
              <a:t>Matrix: </a:t>
            </a:r>
            <a:r>
              <a:rPr lang="tr"/>
              <a:t>İki boyutlu koleksiyon verisidir. Matrix aynı zamanda Rank 2 Tensor’dur.</a:t>
            </a:r>
            <a:endParaRPr/>
          </a:p>
          <a:p>
            <a:pPr indent="0" lvl="0" marL="0" rtl="0" algn="l">
              <a:spcBef>
                <a:spcPts val="1200"/>
              </a:spcBef>
              <a:spcAft>
                <a:spcPts val="0"/>
              </a:spcAft>
              <a:buNone/>
            </a:pPr>
            <a:r>
              <a:rPr b="1" lang="tr"/>
              <a:t>Tensör: </a:t>
            </a:r>
            <a:r>
              <a:rPr lang="tr"/>
              <a:t>İkiden çok boyutlu koleksiyon verisidir. 2’den fazla çeşitli ranklere sahip tensörlerdir.</a:t>
            </a:r>
            <a:endParaRPr/>
          </a:p>
          <a:p>
            <a:pPr indent="0" lvl="0" marL="0" rtl="0" algn="l">
              <a:spcBef>
                <a:spcPts val="1200"/>
              </a:spcBef>
              <a:spcAft>
                <a:spcPts val="1200"/>
              </a:spcAft>
              <a:buNone/>
            </a:pPr>
            <a:r>
              <a:t/>
            </a:r>
            <a:endParaRPr/>
          </a:p>
        </p:txBody>
      </p:sp>
      <p:pic>
        <p:nvPicPr>
          <p:cNvPr id="209" name="Google Shape;209;p34"/>
          <p:cNvPicPr preferRelativeResize="0"/>
          <p:nvPr/>
        </p:nvPicPr>
        <p:blipFill rotWithShape="1">
          <a:blip r:embed="rId3">
            <a:alphaModFix/>
          </a:blip>
          <a:srcRect b="7603" l="2804" r="2463" t="11510"/>
          <a:stretch/>
        </p:blipFill>
        <p:spPr>
          <a:xfrm>
            <a:off x="4309050" y="3476550"/>
            <a:ext cx="4523251" cy="1092325"/>
          </a:xfrm>
          <a:prstGeom prst="rect">
            <a:avLst/>
          </a:prstGeom>
          <a:noFill/>
          <a:ln>
            <a:noFill/>
          </a:ln>
        </p:spPr>
      </p:pic>
      <p:pic>
        <p:nvPicPr>
          <p:cNvPr id="210" name="Google Shape;210;p34"/>
          <p:cNvPicPr preferRelativeResize="0"/>
          <p:nvPr/>
        </p:nvPicPr>
        <p:blipFill>
          <a:blip r:embed="rId4">
            <a:alphaModFix/>
          </a:blip>
          <a:stretch>
            <a:fillRect/>
          </a:stretch>
        </p:blipFill>
        <p:spPr>
          <a:xfrm>
            <a:off x="357188" y="3311575"/>
            <a:ext cx="3629025" cy="1257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0" st="0"/>
                                            </p:txEl>
                                          </p:spTgt>
                                        </p:tgtEl>
                                        <p:attrNameLst>
                                          <p:attrName>style.visibility</p:attrName>
                                        </p:attrNameLst>
                                      </p:cBhvr>
                                      <p:to>
                                        <p:strVal val="visible"/>
                                      </p:to>
                                    </p:set>
                                    <p:animEffect filter="fade" transition="in">
                                      <p:cBhvr>
                                        <p:cTn dur="1000"/>
                                        <p:tgtEl>
                                          <p:spTgt spid="2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1" st="1"/>
                                            </p:txEl>
                                          </p:spTgt>
                                        </p:tgtEl>
                                        <p:attrNameLst>
                                          <p:attrName>style.visibility</p:attrName>
                                        </p:attrNameLst>
                                      </p:cBhvr>
                                      <p:to>
                                        <p:strVal val="visible"/>
                                      </p:to>
                                    </p:set>
                                    <p:animEffect filter="fade" transition="in">
                                      <p:cBhvr>
                                        <p:cTn dur="1000"/>
                                        <p:tgtEl>
                                          <p:spTgt spid="20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2" st="2"/>
                                            </p:txEl>
                                          </p:spTgt>
                                        </p:tgtEl>
                                        <p:attrNameLst>
                                          <p:attrName>style.visibility</p:attrName>
                                        </p:attrNameLst>
                                      </p:cBhvr>
                                      <p:to>
                                        <p:strVal val="visible"/>
                                      </p:to>
                                    </p:set>
                                    <p:animEffect filter="fade" transition="in">
                                      <p:cBhvr>
                                        <p:cTn dur="1000"/>
                                        <p:tgtEl>
                                          <p:spTgt spid="20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3" st="3"/>
                                            </p:txEl>
                                          </p:spTgt>
                                        </p:tgtEl>
                                        <p:attrNameLst>
                                          <p:attrName>style.visibility</p:attrName>
                                        </p:attrNameLst>
                                      </p:cBhvr>
                                      <p:to>
                                        <p:strVal val="visible"/>
                                      </p:to>
                                    </p:set>
                                    <p:animEffect filter="fade" transition="in">
                                      <p:cBhvr>
                                        <p:cTn dur="1000"/>
                                        <p:tgtEl>
                                          <p:spTgt spid="20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4" st="4"/>
                                            </p:txEl>
                                          </p:spTgt>
                                        </p:tgtEl>
                                        <p:attrNameLst>
                                          <p:attrName>style.visibility</p:attrName>
                                        </p:attrNameLst>
                                      </p:cBhvr>
                                      <p:to>
                                        <p:strVal val="visible"/>
                                      </p:to>
                                    </p:set>
                                    <p:animEffect filter="fade" transition="in">
                                      <p:cBhvr>
                                        <p:cTn dur="1000"/>
                                        <p:tgtEl>
                                          <p:spTgt spid="20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5" st="5"/>
                                            </p:txEl>
                                          </p:spTgt>
                                        </p:tgtEl>
                                        <p:attrNameLst>
                                          <p:attrName>style.visibility</p:attrName>
                                        </p:attrNameLst>
                                      </p:cBhvr>
                                      <p:to>
                                        <p:strVal val="visible"/>
                                      </p:to>
                                    </p:set>
                                    <p:animEffect filter="fade" transition="in">
                                      <p:cBhvr>
                                        <p:cTn dur="1000"/>
                                        <p:tgtEl>
                                          <p:spTgt spid="208">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tr"/>
              <a:t>Matrislerde Cebir İşlemleri</a:t>
            </a:r>
            <a:endParaRPr/>
          </a:p>
          <a:p>
            <a:pPr indent="0" lvl="0" marL="0" rtl="0" algn="l">
              <a:spcBef>
                <a:spcPts val="0"/>
              </a:spcBef>
              <a:spcAft>
                <a:spcPts val="0"/>
              </a:spcAft>
              <a:buNone/>
            </a:pPr>
            <a:r>
              <a:t/>
            </a:r>
            <a:endParaRPr/>
          </a:p>
        </p:txBody>
      </p:sp>
      <p:sp>
        <p:nvSpPr>
          <p:cNvPr id="216" name="Google Shape;216;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a:t>Toplama İşlemi:</a:t>
            </a:r>
            <a:r>
              <a:rPr lang="tr"/>
              <a:t> İki matris toplandığında konumsal olarak karşılık gelen değerler toplanarak yeni matris elde edilir. Matrislerin toplanabilmesi için boyutlarının aynı olması gerekir ve toplam matrisi de toplanan matrislerle aynı boyuttadır. </a:t>
            </a:r>
            <a:endParaRPr/>
          </a:p>
          <a:p>
            <a:pPr indent="0" lvl="0" marL="0" rtl="0" algn="l">
              <a:spcBef>
                <a:spcPts val="1200"/>
              </a:spcBef>
              <a:spcAft>
                <a:spcPts val="0"/>
              </a:spcAft>
              <a:buNone/>
            </a:pPr>
            <a:r>
              <a:t/>
            </a:r>
            <a:endParaRPr/>
          </a:p>
          <a:p>
            <a:pPr indent="0" lvl="0" marL="457200" rtl="0" algn="l">
              <a:spcBef>
                <a:spcPts val="1200"/>
              </a:spcBef>
              <a:spcAft>
                <a:spcPts val="0"/>
              </a:spcAft>
              <a:buNone/>
            </a:pPr>
            <a:r>
              <a:t/>
            </a:r>
            <a:endParaRPr/>
          </a:p>
          <a:p>
            <a:pPr indent="0" lvl="0" marL="0" rtl="0" algn="l">
              <a:spcBef>
                <a:spcPts val="1200"/>
              </a:spcBef>
              <a:spcAft>
                <a:spcPts val="0"/>
              </a:spcAft>
              <a:buNone/>
            </a:pPr>
            <a:r>
              <a:rPr b="1" lang="tr"/>
              <a:t>Element-wise Product (Hadamard Product): </a:t>
            </a:r>
            <a:r>
              <a:rPr lang="tr"/>
              <a:t>Matrislerin Hadamard çarpımı eleman bazında bir işlemdir. Konumsal olarak karşılık gelen değerler, yeni bir matris üretmek için çarpılır.</a:t>
            </a:r>
            <a:endParaRPr/>
          </a:p>
          <a:p>
            <a:pPr indent="0" lvl="0" marL="0" rtl="0" algn="l">
              <a:spcBef>
                <a:spcPts val="1200"/>
              </a:spcBef>
              <a:spcAft>
                <a:spcPts val="1200"/>
              </a:spcAft>
              <a:buNone/>
            </a:pPr>
            <a:r>
              <a:t/>
            </a:r>
            <a:endParaRPr/>
          </a:p>
        </p:txBody>
      </p:sp>
      <p:pic>
        <p:nvPicPr>
          <p:cNvPr id="217" name="Google Shape;217;p35"/>
          <p:cNvPicPr preferRelativeResize="0"/>
          <p:nvPr/>
        </p:nvPicPr>
        <p:blipFill>
          <a:blip r:embed="rId3">
            <a:alphaModFix/>
          </a:blip>
          <a:stretch>
            <a:fillRect/>
          </a:stretch>
        </p:blipFill>
        <p:spPr>
          <a:xfrm>
            <a:off x="2771763" y="2030500"/>
            <a:ext cx="3600450" cy="733425"/>
          </a:xfrm>
          <a:prstGeom prst="rect">
            <a:avLst/>
          </a:prstGeom>
          <a:noFill/>
          <a:ln>
            <a:noFill/>
          </a:ln>
        </p:spPr>
      </p:pic>
      <p:pic>
        <p:nvPicPr>
          <p:cNvPr id="218" name="Google Shape;218;p35"/>
          <p:cNvPicPr preferRelativeResize="0"/>
          <p:nvPr/>
        </p:nvPicPr>
        <p:blipFill>
          <a:blip r:embed="rId4">
            <a:alphaModFix/>
          </a:blip>
          <a:stretch>
            <a:fillRect/>
          </a:stretch>
        </p:blipFill>
        <p:spPr>
          <a:xfrm>
            <a:off x="2664312" y="3531826"/>
            <a:ext cx="3815375" cy="66734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0" st="0"/>
                                            </p:txEl>
                                          </p:spTgt>
                                        </p:tgtEl>
                                        <p:attrNameLst>
                                          <p:attrName>style.visibility</p:attrName>
                                        </p:attrNameLst>
                                      </p:cBhvr>
                                      <p:to>
                                        <p:strVal val="visible"/>
                                      </p:to>
                                    </p:set>
                                    <p:animEffect filter="fade" transition="in">
                                      <p:cBhvr>
                                        <p:cTn dur="1000"/>
                                        <p:tgtEl>
                                          <p:spTgt spid="2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1" st="1"/>
                                            </p:txEl>
                                          </p:spTgt>
                                        </p:tgtEl>
                                        <p:attrNameLst>
                                          <p:attrName>style.visibility</p:attrName>
                                        </p:attrNameLst>
                                      </p:cBhvr>
                                      <p:to>
                                        <p:strVal val="visible"/>
                                      </p:to>
                                    </p:set>
                                    <p:animEffect filter="fade" transition="in">
                                      <p:cBhvr>
                                        <p:cTn dur="1000"/>
                                        <p:tgtEl>
                                          <p:spTgt spid="21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2" st="2"/>
                                            </p:txEl>
                                          </p:spTgt>
                                        </p:tgtEl>
                                        <p:attrNameLst>
                                          <p:attrName>style.visibility</p:attrName>
                                        </p:attrNameLst>
                                      </p:cBhvr>
                                      <p:to>
                                        <p:strVal val="visible"/>
                                      </p:to>
                                    </p:set>
                                    <p:animEffect filter="fade" transition="in">
                                      <p:cBhvr>
                                        <p:cTn dur="1000"/>
                                        <p:tgtEl>
                                          <p:spTgt spid="21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3" st="3"/>
                                            </p:txEl>
                                          </p:spTgt>
                                        </p:tgtEl>
                                        <p:attrNameLst>
                                          <p:attrName>style.visibility</p:attrName>
                                        </p:attrNameLst>
                                      </p:cBhvr>
                                      <p:to>
                                        <p:strVal val="visible"/>
                                      </p:to>
                                    </p:set>
                                    <p:animEffect filter="fade" transition="in">
                                      <p:cBhvr>
                                        <p:cTn dur="1000"/>
                                        <p:tgtEl>
                                          <p:spTgt spid="21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4" st="4"/>
                                            </p:txEl>
                                          </p:spTgt>
                                        </p:tgtEl>
                                        <p:attrNameLst>
                                          <p:attrName>style.visibility</p:attrName>
                                        </p:attrNameLst>
                                      </p:cBhvr>
                                      <p:to>
                                        <p:strVal val="visible"/>
                                      </p:to>
                                    </p:set>
                                    <p:animEffect filter="fade" transition="in">
                                      <p:cBhvr>
                                        <p:cTn dur="1000"/>
                                        <p:tgtEl>
                                          <p:spTgt spid="21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Matrislerde Cebir İşlemleri</a:t>
            </a:r>
            <a:endParaRPr/>
          </a:p>
        </p:txBody>
      </p:sp>
      <p:sp>
        <p:nvSpPr>
          <p:cNvPr id="224" name="Google Shape;224;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a:t>Dot product</a:t>
            </a:r>
            <a:r>
              <a:rPr lang="tr"/>
              <a:t>: Vektörlere bu işlem uygulandığında sonuç skaler olur. Örneğin: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tr"/>
              <a:t>Matrislere bu işlemi uygulayabilmek için matris boyutlarının sırasıyla mxn ve nxm olması gerekmektedir. Çıktı tensörü mxm boyutta olur.</a:t>
            </a:r>
            <a:endParaRPr/>
          </a:p>
        </p:txBody>
      </p:sp>
      <p:pic>
        <p:nvPicPr>
          <p:cNvPr id="225" name="Google Shape;225;p36"/>
          <p:cNvPicPr preferRelativeResize="0"/>
          <p:nvPr/>
        </p:nvPicPr>
        <p:blipFill>
          <a:blip r:embed="rId3">
            <a:alphaModFix/>
          </a:blip>
          <a:stretch>
            <a:fillRect/>
          </a:stretch>
        </p:blipFill>
        <p:spPr>
          <a:xfrm>
            <a:off x="406025" y="2015700"/>
            <a:ext cx="3600450" cy="733425"/>
          </a:xfrm>
          <a:prstGeom prst="rect">
            <a:avLst/>
          </a:prstGeom>
          <a:noFill/>
          <a:ln>
            <a:noFill/>
          </a:ln>
        </p:spPr>
      </p:pic>
      <p:pic>
        <p:nvPicPr>
          <p:cNvPr id="226" name="Google Shape;226;p36"/>
          <p:cNvPicPr preferRelativeResize="0"/>
          <p:nvPr/>
        </p:nvPicPr>
        <p:blipFill>
          <a:blip r:embed="rId4">
            <a:alphaModFix/>
          </a:blip>
          <a:stretch>
            <a:fillRect/>
          </a:stretch>
        </p:blipFill>
        <p:spPr>
          <a:xfrm>
            <a:off x="4759425" y="2015700"/>
            <a:ext cx="3749251" cy="1413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xEl>
                                              <p:pRg end="0" st="0"/>
                                            </p:txEl>
                                          </p:spTgt>
                                        </p:tgtEl>
                                        <p:attrNameLst>
                                          <p:attrName>style.visibility</p:attrName>
                                        </p:attrNameLst>
                                      </p:cBhvr>
                                      <p:to>
                                        <p:strVal val="visible"/>
                                      </p:to>
                                    </p:set>
                                    <p:animEffect filter="fade" transition="in">
                                      <p:cBhvr>
                                        <p:cTn dur="1000"/>
                                        <p:tgtEl>
                                          <p:spTgt spid="22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xEl>
                                              <p:pRg end="1" st="1"/>
                                            </p:txEl>
                                          </p:spTgt>
                                        </p:tgtEl>
                                        <p:attrNameLst>
                                          <p:attrName>style.visibility</p:attrName>
                                        </p:attrNameLst>
                                      </p:cBhvr>
                                      <p:to>
                                        <p:strVal val="visible"/>
                                      </p:to>
                                    </p:set>
                                    <p:animEffect filter="fade" transition="in">
                                      <p:cBhvr>
                                        <p:cTn dur="1000"/>
                                        <p:tgtEl>
                                          <p:spTgt spid="22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xEl>
                                              <p:pRg end="2" st="2"/>
                                            </p:txEl>
                                          </p:spTgt>
                                        </p:tgtEl>
                                        <p:attrNameLst>
                                          <p:attrName>style.visibility</p:attrName>
                                        </p:attrNameLst>
                                      </p:cBhvr>
                                      <p:to>
                                        <p:strVal val="visible"/>
                                      </p:to>
                                    </p:set>
                                    <p:animEffect filter="fade" transition="in">
                                      <p:cBhvr>
                                        <p:cTn dur="1000"/>
                                        <p:tgtEl>
                                          <p:spTgt spid="22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xEl>
                                              <p:pRg end="3" st="3"/>
                                            </p:txEl>
                                          </p:spTgt>
                                        </p:tgtEl>
                                        <p:attrNameLst>
                                          <p:attrName>style.visibility</p:attrName>
                                        </p:attrNameLst>
                                      </p:cBhvr>
                                      <p:to>
                                        <p:strVal val="visible"/>
                                      </p:to>
                                    </p:set>
                                    <p:animEffect filter="fade" transition="in">
                                      <p:cBhvr>
                                        <p:cTn dur="1000"/>
                                        <p:tgtEl>
                                          <p:spTgt spid="22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xEl>
                                              <p:pRg end="4" st="4"/>
                                            </p:txEl>
                                          </p:spTgt>
                                        </p:tgtEl>
                                        <p:attrNameLst>
                                          <p:attrName>style.visibility</p:attrName>
                                        </p:attrNameLst>
                                      </p:cBhvr>
                                      <p:to>
                                        <p:strVal val="visible"/>
                                      </p:to>
                                    </p:set>
                                    <p:animEffect filter="fade" transition="in">
                                      <p:cBhvr>
                                        <p:cTn dur="1000"/>
                                        <p:tgtEl>
                                          <p:spTgt spid="22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xEl>
                                              <p:pRg end="5" st="5"/>
                                            </p:txEl>
                                          </p:spTgt>
                                        </p:tgtEl>
                                        <p:attrNameLst>
                                          <p:attrName>style.visibility</p:attrName>
                                        </p:attrNameLst>
                                      </p:cBhvr>
                                      <p:to>
                                        <p:strVal val="visible"/>
                                      </p:to>
                                    </p:set>
                                    <p:animEffect filter="fade" transition="in">
                                      <p:cBhvr>
                                        <p:cTn dur="1000"/>
                                        <p:tgtEl>
                                          <p:spTgt spid="22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xEl>
                                              <p:pRg end="6" st="6"/>
                                            </p:txEl>
                                          </p:spTgt>
                                        </p:tgtEl>
                                        <p:attrNameLst>
                                          <p:attrName>style.visibility</p:attrName>
                                        </p:attrNameLst>
                                      </p:cBhvr>
                                      <p:to>
                                        <p:strVal val="visible"/>
                                      </p:to>
                                    </p:set>
                                    <p:animEffect filter="fade" transition="in">
                                      <p:cBhvr>
                                        <p:cTn dur="1000"/>
                                        <p:tgtEl>
                                          <p:spTgt spid="224">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tr"/>
              <a:t>Kursa Başlamadan Önce</a:t>
            </a:r>
            <a:endParaRPr/>
          </a:p>
        </p:txBody>
      </p:sp>
      <p:sp>
        <p:nvSpPr>
          <p:cNvPr id="102" name="Google Shape;102;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177800" lvl="0" marL="177800" rtl="0" algn="l">
              <a:lnSpc>
                <a:spcPct val="100000"/>
              </a:lnSpc>
              <a:spcBef>
                <a:spcPts val="0"/>
              </a:spcBef>
              <a:spcAft>
                <a:spcPts val="0"/>
              </a:spcAft>
              <a:buSzPts val="1400"/>
              <a:buChar char="●"/>
            </a:pPr>
            <a:r>
              <a:rPr lang="tr"/>
              <a:t>Bu kurs tamamlandığı takdirde giriş düzeyi yapay zeka algoritmaları ve veri analizine temel oluşturabilecek genel bilgileri edinmiş olacaksınız</a:t>
            </a:r>
            <a:endParaRPr/>
          </a:p>
          <a:p>
            <a:pPr indent="-177800" lvl="0" marL="177800" rtl="0" algn="l">
              <a:lnSpc>
                <a:spcPct val="100000"/>
              </a:lnSpc>
              <a:spcBef>
                <a:spcPts val="800"/>
              </a:spcBef>
              <a:spcAft>
                <a:spcPts val="0"/>
              </a:spcAft>
              <a:buSzPts val="1400"/>
              <a:buChar char="●"/>
            </a:pPr>
            <a:r>
              <a:rPr lang="tr"/>
              <a:t>Spesifik konular anlaşılması zor ve kişide ders esnasında mantığın oturması kolay olmayacağından bol bol bireysel pratik gerekmektedir</a:t>
            </a:r>
            <a:endParaRPr/>
          </a:p>
          <a:p>
            <a:pPr indent="-177800" lvl="0" marL="177800" rtl="0" algn="l">
              <a:lnSpc>
                <a:spcPct val="100000"/>
              </a:lnSpc>
              <a:spcBef>
                <a:spcPts val="800"/>
              </a:spcBef>
              <a:spcAft>
                <a:spcPts val="0"/>
              </a:spcAft>
              <a:buSzPts val="1400"/>
              <a:buChar char="●"/>
            </a:pPr>
            <a:r>
              <a:rPr lang="tr"/>
              <a:t>Slaytlar yazılara boğulmadan görsellerle anlatılacaktır.  Bu yüzden ders esnasında not tutulması</a:t>
            </a:r>
            <a:r>
              <a:rPr b="1" lang="tr"/>
              <a:t> son derece </a:t>
            </a:r>
            <a:r>
              <a:rPr lang="tr"/>
              <a:t>önemlidir</a:t>
            </a:r>
            <a:endParaRPr/>
          </a:p>
          <a:p>
            <a:pPr indent="-177800" lvl="0" marL="177800" rtl="0" algn="l">
              <a:lnSpc>
                <a:spcPct val="100000"/>
              </a:lnSpc>
              <a:spcBef>
                <a:spcPts val="800"/>
              </a:spcBef>
              <a:spcAft>
                <a:spcPts val="0"/>
              </a:spcAft>
              <a:buSzPts val="1400"/>
              <a:buChar char="●"/>
            </a:pPr>
            <a:r>
              <a:rPr lang="tr"/>
              <a:t>Konu başlıkları temel düzey algoritmalar için yeterli olduğundan başlıklar araştırılmalı, bol bol uygulama ve teorik bilgiler içeren sitelerde araştırma yapılmalıdır</a:t>
            </a:r>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Matrislerde Cebir İşlemleri</a:t>
            </a:r>
            <a:endParaRPr/>
          </a:p>
        </p:txBody>
      </p:sp>
      <p:sp>
        <p:nvSpPr>
          <p:cNvPr id="232" name="Google Shape;232;p37"/>
          <p:cNvSpPr txBox="1"/>
          <p:nvPr>
            <p:ph idx="1" type="body"/>
          </p:nvPr>
        </p:nvSpPr>
        <p:spPr>
          <a:xfrm>
            <a:off x="311700" y="1152475"/>
            <a:ext cx="3537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tr"/>
              <a:t>Dot product</a:t>
            </a:r>
            <a:r>
              <a:rPr lang="tr"/>
              <a:t>: Matrisler vektörlere ayrılır ve vektörler çarpılarak skaler bir değer ele edilir. Vektörlere ayırma işleminde mxn boyutundaki ilk matrisin satırları, nxm boyutundaki ikinci matrisin sütunları sırayla vektör olarak alınır ve çarpım sonuçları ile boyutu mxm olan matris oluşturulur.</a:t>
            </a:r>
            <a:endParaRPr/>
          </a:p>
        </p:txBody>
      </p:sp>
      <p:pic>
        <p:nvPicPr>
          <p:cNvPr id="233" name="Google Shape;233;p37"/>
          <p:cNvPicPr preferRelativeResize="0"/>
          <p:nvPr/>
        </p:nvPicPr>
        <p:blipFill>
          <a:blip r:embed="rId3">
            <a:alphaModFix/>
          </a:blip>
          <a:stretch>
            <a:fillRect/>
          </a:stretch>
        </p:blipFill>
        <p:spPr>
          <a:xfrm>
            <a:off x="3917225" y="1152475"/>
            <a:ext cx="5037308" cy="34164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xEl>
                                              <p:pRg end="0" st="0"/>
                                            </p:txEl>
                                          </p:spTgt>
                                        </p:tgtEl>
                                        <p:attrNameLst>
                                          <p:attrName>style.visibility</p:attrName>
                                        </p:attrNameLst>
                                      </p:cBhvr>
                                      <p:to>
                                        <p:strVal val="visible"/>
                                      </p:to>
                                    </p:set>
                                    <p:animEffect filter="fade" transition="in">
                                      <p:cBhvr>
                                        <p:cTn dur="1000"/>
                                        <p:tgtEl>
                                          <p:spTgt spid="232">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Matrislerde Cebir İşlemleri</a:t>
            </a:r>
            <a:endParaRPr/>
          </a:p>
          <a:p>
            <a:pPr indent="0" lvl="0" marL="0" rtl="0" algn="l">
              <a:spcBef>
                <a:spcPts val="0"/>
              </a:spcBef>
              <a:spcAft>
                <a:spcPts val="0"/>
              </a:spcAft>
              <a:buNone/>
            </a:pPr>
            <a:r>
              <a:t/>
            </a:r>
            <a:endParaRPr/>
          </a:p>
        </p:txBody>
      </p:sp>
      <p:sp>
        <p:nvSpPr>
          <p:cNvPr id="239" name="Google Shape;239;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a:t>Transpose İşlemi:</a:t>
            </a:r>
            <a:r>
              <a:rPr lang="tr"/>
              <a:t> Bu işlem matrisin boyutlarını değiştirmenizi sağlar. mxn bir matrisi nxm boyuruna çevirir. Derin Öğrenme’de modelimizn inputu herhangi bir rank’te tensor olabilir ve bu tensörler  boyut olarak cebir işlemlerine uygun olmayabilir. Transpose, bu uygunluğu sağlamayı amaçlar ama her zaman bu uygunluğun garantisini vermez, matrisinizi daha özelleştirilmiş bir boyuta çevirmeniz gerekebilir.</a:t>
            </a:r>
            <a:endParaRPr/>
          </a:p>
          <a:p>
            <a:pPr indent="0" lvl="0" marL="0" rtl="0" algn="l">
              <a:spcBef>
                <a:spcPts val="1200"/>
              </a:spcBef>
              <a:spcAft>
                <a:spcPts val="1200"/>
              </a:spcAft>
              <a:buNone/>
            </a:pPr>
            <a:r>
              <a:t/>
            </a:r>
            <a:endParaRPr/>
          </a:p>
        </p:txBody>
      </p:sp>
      <p:pic>
        <p:nvPicPr>
          <p:cNvPr id="240" name="Google Shape;240;p38"/>
          <p:cNvPicPr preferRelativeResize="0"/>
          <p:nvPr/>
        </p:nvPicPr>
        <p:blipFill>
          <a:blip r:embed="rId3">
            <a:alphaModFix/>
          </a:blip>
          <a:stretch>
            <a:fillRect/>
          </a:stretch>
        </p:blipFill>
        <p:spPr>
          <a:xfrm>
            <a:off x="1727875" y="2649200"/>
            <a:ext cx="5688250" cy="1841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xEl>
                                              <p:pRg end="0" st="0"/>
                                            </p:txEl>
                                          </p:spTgt>
                                        </p:tgtEl>
                                        <p:attrNameLst>
                                          <p:attrName>style.visibility</p:attrName>
                                        </p:attrNameLst>
                                      </p:cBhvr>
                                      <p:to>
                                        <p:strVal val="visible"/>
                                      </p:to>
                                    </p:set>
                                    <p:animEffect filter="fade" transition="in">
                                      <p:cBhvr>
                                        <p:cTn dur="1000"/>
                                        <p:tgtEl>
                                          <p:spTgt spid="2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xEl>
                                              <p:pRg end="1" st="1"/>
                                            </p:txEl>
                                          </p:spTgt>
                                        </p:tgtEl>
                                        <p:attrNameLst>
                                          <p:attrName>style.visibility</p:attrName>
                                        </p:attrNameLst>
                                      </p:cBhvr>
                                      <p:to>
                                        <p:strVal val="visible"/>
                                      </p:to>
                                    </p:set>
                                    <p:animEffect filter="fade" transition="in">
                                      <p:cBhvr>
                                        <p:cTn dur="1000"/>
                                        <p:tgtEl>
                                          <p:spTgt spid="239">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Matrislerde Cebir İşlemleri</a:t>
            </a:r>
            <a:endParaRPr/>
          </a:p>
        </p:txBody>
      </p:sp>
      <p:sp>
        <p:nvSpPr>
          <p:cNvPr id="246" name="Google Shape;246;p39"/>
          <p:cNvSpPr txBox="1"/>
          <p:nvPr>
            <p:ph idx="1" type="body"/>
          </p:nvPr>
        </p:nvSpPr>
        <p:spPr>
          <a:xfrm>
            <a:off x="311700" y="1152475"/>
            <a:ext cx="3749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a:t>Numpy’da reshape() İşlemi ile</a:t>
            </a:r>
            <a:r>
              <a:rPr lang="tr"/>
              <a:t> tensörün boyutu değiştirilebilir. Bu işlem sırasında dikkat edilmesi gereken nokta, yeni boyutunuzun da eski boyuttaki kadar eleman tutabilmesidir. </a:t>
            </a:r>
            <a:endParaRPr/>
          </a:p>
          <a:p>
            <a:pPr indent="0" lvl="0" marL="0" rtl="0" algn="l">
              <a:spcBef>
                <a:spcPts val="1200"/>
              </a:spcBef>
              <a:spcAft>
                <a:spcPts val="1200"/>
              </a:spcAft>
              <a:buClr>
                <a:schemeClr val="dk1"/>
              </a:buClr>
              <a:buSzPts val="1100"/>
              <a:buFont typeface="Arial"/>
              <a:buNone/>
            </a:pPr>
            <a:r>
              <a:rPr i="1" lang="tr">
                <a:solidFill>
                  <a:srgbClr val="666666"/>
                </a:solidFill>
              </a:rPr>
              <a:t>Örneğin elinizdeki 6x4 boyutunda bir matris 24 eleman tutacaktır. Siz bu boyutu 12x2 boyutuna çevirebilirsiniz çünkü bu da 24 eleman tutacaktır. Ancak 24 elemanlı bir tensörün boyutunu 5x3 boyutuna çeviremezsiniz. Çünkü 5x3 boyutundaki bir tensör 15 eleman tutmaktadır. </a:t>
            </a:r>
            <a:endParaRPr i="1">
              <a:solidFill>
                <a:srgbClr val="666666"/>
              </a:solidFill>
            </a:endParaRPr>
          </a:p>
        </p:txBody>
      </p:sp>
      <p:pic>
        <p:nvPicPr>
          <p:cNvPr id="247" name="Google Shape;247;p39"/>
          <p:cNvPicPr preferRelativeResize="0"/>
          <p:nvPr/>
        </p:nvPicPr>
        <p:blipFill rotWithShape="1">
          <a:blip r:embed="rId3">
            <a:alphaModFix/>
          </a:blip>
          <a:srcRect b="0" l="13951" r="9013" t="0"/>
          <a:stretch/>
        </p:blipFill>
        <p:spPr>
          <a:xfrm>
            <a:off x="4196675" y="1521350"/>
            <a:ext cx="4635628" cy="2100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xEl>
                                              <p:pRg end="0" st="0"/>
                                            </p:txEl>
                                          </p:spTgt>
                                        </p:tgtEl>
                                        <p:attrNameLst>
                                          <p:attrName>style.visibility</p:attrName>
                                        </p:attrNameLst>
                                      </p:cBhvr>
                                      <p:to>
                                        <p:strVal val="visible"/>
                                      </p:to>
                                    </p:set>
                                    <p:animEffect filter="fade" transition="in">
                                      <p:cBhvr>
                                        <p:cTn dur="1000"/>
                                        <p:tgtEl>
                                          <p:spTgt spid="24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xEl>
                                              <p:pRg end="1" st="1"/>
                                            </p:txEl>
                                          </p:spTgt>
                                        </p:tgtEl>
                                        <p:attrNameLst>
                                          <p:attrName>style.visibility</p:attrName>
                                        </p:attrNameLst>
                                      </p:cBhvr>
                                      <p:to>
                                        <p:strVal val="visible"/>
                                      </p:to>
                                    </p:set>
                                    <p:animEffect filter="fade" transition="in">
                                      <p:cBhvr>
                                        <p:cTn dur="1000"/>
                                        <p:tgtEl>
                                          <p:spTgt spid="246">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tr" sz="4800"/>
              <a:t>Yapay Sinir Ağı </a:t>
            </a:r>
            <a:endParaRPr sz="4800"/>
          </a:p>
          <a:p>
            <a:pPr indent="0" lvl="0" marL="0" rtl="0" algn="ctr">
              <a:spcBef>
                <a:spcPts val="0"/>
              </a:spcBef>
              <a:spcAft>
                <a:spcPts val="0"/>
              </a:spcAft>
              <a:buNone/>
            </a:pPr>
            <a:r>
              <a:rPr lang="tr" sz="4800"/>
              <a:t>Nasıl Çalışır?</a:t>
            </a:r>
            <a:endParaRPr sz="4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Yapay Sinir Ağları Nasıl Çalışır?</a:t>
            </a:r>
            <a:endParaRPr/>
          </a:p>
        </p:txBody>
      </p:sp>
      <p:sp>
        <p:nvSpPr>
          <p:cNvPr id="258" name="Google Shape;258;p41"/>
          <p:cNvSpPr txBox="1"/>
          <p:nvPr>
            <p:ph idx="1" type="body"/>
          </p:nvPr>
        </p:nvSpPr>
        <p:spPr>
          <a:xfrm>
            <a:off x="311700" y="1152475"/>
            <a:ext cx="44778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tr"/>
              <a:t>Forward Propagation:</a:t>
            </a:r>
            <a:endParaRPr b="1"/>
          </a:p>
          <a:p>
            <a:pPr indent="-317500" lvl="0" marL="457200" rtl="0" algn="l">
              <a:spcBef>
                <a:spcPts val="1000"/>
              </a:spcBef>
              <a:spcAft>
                <a:spcPts val="0"/>
              </a:spcAft>
              <a:buSzPts val="1400"/>
              <a:buAutoNum type="arabicPeriod"/>
            </a:pPr>
            <a:r>
              <a:rPr lang="tr"/>
              <a:t>Input verimiz yapay sinir ağlarına verilir. Yapay sinir ağımızdaki ağırlık değerleri ve nöronlarımızdaki bias değerleri rastgele verilir.</a:t>
            </a:r>
            <a:endParaRPr/>
          </a:p>
          <a:p>
            <a:pPr indent="-317500" lvl="0" marL="457200" rtl="0" algn="l">
              <a:spcBef>
                <a:spcPts val="1000"/>
              </a:spcBef>
              <a:spcAft>
                <a:spcPts val="0"/>
              </a:spcAft>
              <a:buSzPts val="1400"/>
              <a:buAutoNum type="arabicPeriod"/>
            </a:pPr>
            <a:r>
              <a:rPr lang="tr"/>
              <a:t>Input nöronundaki veriler ağırlık değerleriyle bir sonraki nörona gönderilir.</a:t>
            </a:r>
            <a:endParaRPr/>
          </a:p>
          <a:p>
            <a:pPr indent="-317500" lvl="0" marL="457200" rtl="0" algn="l">
              <a:spcBef>
                <a:spcPts val="1000"/>
              </a:spcBef>
              <a:spcAft>
                <a:spcPts val="1000"/>
              </a:spcAft>
              <a:buSzPts val="1400"/>
              <a:buAutoNum type="arabicPeriod"/>
            </a:pPr>
            <a:r>
              <a:rPr lang="tr"/>
              <a:t>Her nöron, kendisine bağlı nöronların değerlerini ve ağırlıklarını çarpıp toplar. Bu sonuç aktivasyon fonksiyonuna sokulur ve çıktı, her bir nöronun içinde bulunan bias değeri ile kıyaslanır. Eğer çıktı, bias değerini geçemiyorsa nöron sonraki katmana bilgi iletemez.</a:t>
            </a:r>
            <a:endParaRPr/>
          </a:p>
        </p:txBody>
      </p:sp>
      <p:pic>
        <p:nvPicPr>
          <p:cNvPr id="259" name="Google Shape;259;p41"/>
          <p:cNvPicPr preferRelativeResize="0"/>
          <p:nvPr/>
        </p:nvPicPr>
        <p:blipFill>
          <a:blip r:embed="rId3">
            <a:alphaModFix/>
          </a:blip>
          <a:stretch>
            <a:fillRect/>
          </a:stretch>
        </p:blipFill>
        <p:spPr>
          <a:xfrm>
            <a:off x="4830076" y="1574800"/>
            <a:ext cx="4146400" cy="25717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xEl>
                                              <p:pRg end="0" st="0"/>
                                            </p:txEl>
                                          </p:spTgt>
                                        </p:tgtEl>
                                        <p:attrNameLst>
                                          <p:attrName>style.visibility</p:attrName>
                                        </p:attrNameLst>
                                      </p:cBhvr>
                                      <p:to>
                                        <p:strVal val="visible"/>
                                      </p:to>
                                    </p:set>
                                    <p:animEffect filter="fade" transition="in">
                                      <p:cBhvr>
                                        <p:cTn dur="1000"/>
                                        <p:tgtEl>
                                          <p:spTgt spid="25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xEl>
                                              <p:pRg end="1" st="1"/>
                                            </p:txEl>
                                          </p:spTgt>
                                        </p:tgtEl>
                                        <p:attrNameLst>
                                          <p:attrName>style.visibility</p:attrName>
                                        </p:attrNameLst>
                                      </p:cBhvr>
                                      <p:to>
                                        <p:strVal val="visible"/>
                                      </p:to>
                                    </p:set>
                                    <p:animEffect filter="fade" transition="in">
                                      <p:cBhvr>
                                        <p:cTn dur="1000"/>
                                        <p:tgtEl>
                                          <p:spTgt spid="25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xEl>
                                              <p:pRg end="2" st="2"/>
                                            </p:txEl>
                                          </p:spTgt>
                                        </p:tgtEl>
                                        <p:attrNameLst>
                                          <p:attrName>style.visibility</p:attrName>
                                        </p:attrNameLst>
                                      </p:cBhvr>
                                      <p:to>
                                        <p:strVal val="visible"/>
                                      </p:to>
                                    </p:set>
                                    <p:animEffect filter="fade" transition="in">
                                      <p:cBhvr>
                                        <p:cTn dur="1000"/>
                                        <p:tgtEl>
                                          <p:spTgt spid="25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xEl>
                                              <p:pRg end="3" st="3"/>
                                            </p:txEl>
                                          </p:spTgt>
                                        </p:tgtEl>
                                        <p:attrNameLst>
                                          <p:attrName>style.visibility</p:attrName>
                                        </p:attrNameLst>
                                      </p:cBhvr>
                                      <p:to>
                                        <p:strVal val="visible"/>
                                      </p:to>
                                    </p:set>
                                    <p:animEffect filter="fade" transition="in">
                                      <p:cBhvr>
                                        <p:cTn dur="1000"/>
                                        <p:tgtEl>
                                          <p:spTgt spid="25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Yapay Sinir Ağları Nasıl Çalışır?</a:t>
            </a:r>
            <a:endParaRPr/>
          </a:p>
        </p:txBody>
      </p:sp>
      <p:sp>
        <p:nvSpPr>
          <p:cNvPr id="265" name="Google Shape;265;p42"/>
          <p:cNvSpPr txBox="1"/>
          <p:nvPr>
            <p:ph idx="1" type="body"/>
          </p:nvPr>
        </p:nvSpPr>
        <p:spPr>
          <a:xfrm>
            <a:off x="311700" y="1152475"/>
            <a:ext cx="52191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tr"/>
              <a:t>Back</a:t>
            </a:r>
            <a:r>
              <a:rPr b="1" lang="tr"/>
              <a:t> Propagation:</a:t>
            </a:r>
            <a:endParaRPr b="1"/>
          </a:p>
          <a:p>
            <a:pPr indent="-317500" lvl="0" marL="457200" rtl="0" algn="l">
              <a:spcBef>
                <a:spcPts val="1000"/>
              </a:spcBef>
              <a:spcAft>
                <a:spcPts val="0"/>
              </a:spcAft>
              <a:buSzPts val="1400"/>
              <a:buAutoNum type="arabicPeriod"/>
            </a:pPr>
            <a:r>
              <a:rPr lang="tr"/>
              <a:t>Çıktı katmandaki nöronlardan çıkan tahmin sonuçları, gerçek değerle kıyaslanıp hata hesaplanır. Bu hata değerleri ve önceki katmandaki (gizli katman) ağırlık değerleri kullanılarak önceki katmanın hatası hesaplanır. </a:t>
            </a:r>
            <a:endParaRPr/>
          </a:p>
          <a:p>
            <a:pPr indent="0" lvl="0" marL="457200" rtl="0" algn="l">
              <a:spcBef>
                <a:spcPts val="1000"/>
              </a:spcBef>
              <a:spcAft>
                <a:spcPts val="0"/>
              </a:spcAft>
              <a:buNone/>
            </a:pPr>
            <a:r>
              <a:t/>
            </a:r>
            <a:endParaRPr/>
          </a:p>
          <a:p>
            <a:pPr indent="0" lvl="0" marL="457200" rtl="0" algn="l">
              <a:spcBef>
                <a:spcPts val="1000"/>
              </a:spcBef>
              <a:spcAft>
                <a:spcPts val="0"/>
              </a:spcAft>
              <a:buNone/>
            </a:pPr>
            <a:r>
              <a:t/>
            </a:r>
            <a:endParaRPr/>
          </a:p>
          <a:p>
            <a:pPr indent="-317500" lvl="0" marL="457200" rtl="0" algn="l">
              <a:spcBef>
                <a:spcPts val="1000"/>
              </a:spcBef>
              <a:spcAft>
                <a:spcPts val="0"/>
              </a:spcAft>
              <a:buSzPts val="1400"/>
              <a:buAutoNum type="arabicPeriod"/>
            </a:pPr>
            <a:r>
              <a:rPr lang="tr"/>
              <a:t>Hesaplanan hata değerleri kullanılarak gradyanlar hesaplanır. Bu gradyanlar kullanılarak ağırlık değerleri yeniden hesaplanır.</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i="1" lang="tr">
                <a:solidFill>
                  <a:schemeClr val="dk2"/>
                </a:solidFill>
              </a:rPr>
              <a:t>Hata formülü, şekildeki ağ baz alınarak verilmiştir.</a:t>
            </a:r>
            <a:endParaRPr i="1">
              <a:solidFill>
                <a:schemeClr val="dk2"/>
              </a:solidFill>
            </a:endParaRPr>
          </a:p>
        </p:txBody>
      </p:sp>
      <p:pic>
        <p:nvPicPr>
          <p:cNvPr id="266" name="Google Shape;266;p42"/>
          <p:cNvPicPr preferRelativeResize="0"/>
          <p:nvPr/>
        </p:nvPicPr>
        <p:blipFill>
          <a:blip r:embed="rId3">
            <a:alphaModFix/>
          </a:blip>
          <a:stretch>
            <a:fillRect/>
          </a:stretch>
        </p:blipFill>
        <p:spPr>
          <a:xfrm>
            <a:off x="5453225" y="1265325"/>
            <a:ext cx="3593699" cy="3057950"/>
          </a:xfrm>
          <a:prstGeom prst="rect">
            <a:avLst/>
          </a:prstGeom>
          <a:noFill/>
          <a:ln>
            <a:noFill/>
          </a:ln>
        </p:spPr>
      </p:pic>
      <p:pic>
        <p:nvPicPr>
          <p:cNvPr id="267" name="Google Shape;267;p42"/>
          <p:cNvPicPr preferRelativeResize="0"/>
          <p:nvPr/>
        </p:nvPicPr>
        <p:blipFill>
          <a:blip r:embed="rId4">
            <a:alphaModFix/>
          </a:blip>
          <a:stretch>
            <a:fillRect/>
          </a:stretch>
        </p:blipFill>
        <p:spPr>
          <a:xfrm>
            <a:off x="882238" y="2507950"/>
            <a:ext cx="4078020" cy="572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xEl>
                                              <p:pRg end="0" st="0"/>
                                            </p:txEl>
                                          </p:spTgt>
                                        </p:tgtEl>
                                        <p:attrNameLst>
                                          <p:attrName>style.visibility</p:attrName>
                                        </p:attrNameLst>
                                      </p:cBhvr>
                                      <p:to>
                                        <p:strVal val="visible"/>
                                      </p:to>
                                    </p:set>
                                    <p:animEffect filter="fade" transition="in">
                                      <p:cBhvr>
                                        <p:cTn dur="1000"/>
                                        <p:tgtEl>
                                          <p:spTgt spid="26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xEl>
                                              <p:pRg end="1" st="1"/>
                                            </p:txEl>
                                          </p:spTgt>
                                        </p:tgtEl>
                                        <p:attrNameLst>
                                          <p:attrName>style.visibility</p:attrName>
                                        </p:attrNameLst>
                                      </p:cBhvr>
                                      <p:to>
                                        <p:strVal val="visible"/>
                                      </p:to>
                                    </p:set>
                                    <p:animEffect filter="fade" transition="in">
                                      <p:cBhvr>
                                        <p:cTn dur="1000"/>
                                        <p:tgtEl>
                                          <p:spTgt spid="26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xEl>
                                              <p:pRg end="2" st="2"/>
                                            </p:txEl>
                                          </p:spTgt>
                                        </p:tgtEl>
                                        <p:attrNameLst>
                                          <p:attrName>style.visibility</p:attrName>
                                        </p:attrNameLst>
                                      </p:cBhvr>
                                      <p:to>
                                        <p:strVal val="visible"/>
                                      </p:to>
                                    </p:set>
                                    <p:animEffect filter="fade" transition="in">
                                      <p:cBhvr>
                                        <p:cTn dur="1000"/>
                                        <p:tgtEl>
                                          <p:spTgt spid="26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xEl>
                                              <p:pRg end="3" st="3"/>
                                            </p:txEl>
                                          </p:spTgt>
                                        </p:tgtEl>
                                        <p:attrNameLst>
                                          <p:attrName>style.visibility</p:attrName>
                                        </p:attrNameLst>
                                      </p:cBhvr>
                                      <p:to>
                                        <p:strVal val="visible"/>
                                      </p:to>
                                    </p:set>
                                    <p:animEffect filter="fade" transition="in">
                                      <p:cBhvr>
                                        <p:cTn dur="1000"/>
                                        <p:tgtEl>
                                          <p:spTgt spid="26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xEl>
                                              <p:pRg end="4" st="4"/>
                                            </p:txEl>
                                          </p:spTgt>
                                        </p:tgtEl>
                                        <p:attrNameLst>
                                          <p:attrName>style.visibility</p:attrName>
                                        </p:attrNameLst>
                                      </p:cBhvr>
                                      <p:to>
                                        <p:strVal val="visible"/>
                                      </p:to>
                                    </p:set>
                                    <p:animEffect filter="fade" transition="in">
                                      <p:cBhvr>
                                        <p:cTn dur="1000"/>
                                        <p:tgtEl>
                                          <p:spTgt spid="26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xEl>
                                              <p:pRg end="5" st="5"/>
                                            </p:txEl>
                                          </p:spTgt>
                                        </p:tgtEl>
                                        <p:attrNameLst>
                                          <p:attrName>style.visibility</p:attrName>
                                        </p:attrNameLst>
                                      </p:cBhvr>
                                      <p:to>
                                        <p:strVal val="visible"/>
                                      </p:to>
                                    </p:set>
                                    <p:animEffect filter="fade" transition="in">
                                      <p:cBhvr>
                                        <p:cTn dur="1000"/>
                                        <p:tgtEl>
                                          <p:spTgt spid="26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xEl>
                                              <p:pRg end="6" st="6"/>
                                            </p:txEl>
                                          </p:spTgt>
                                        </p:tgtEl>
                                        <p:attrNameLst>
                                          <p:attrName>style.visibility</p:attrName>
                                        </p:attrNameLst>
                                      </p:cBhvr>
                                      <p:to>
                                        <p:strVal val="visible"/>
                                      </p:to>
                                    </p:set>
                                    <p:animEffect filter="fade" transition="in">
                                      <p:cBhvr>
                                        <p:cTn dur="1000"/>
                                        <p:tgtEl>
                                          <p:spTgt spid="265">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1" name="Shape 271"/>
        <p:cNvGrpSpPr/>
        <p:nvPr/>
      </p:nvGrpSpPr>
      <p:grpSpPr>
        <a:xfrm>
          <a:off x="0" y="0"/>
          <a:ext cx="0" cy="0"/>
          <a:chOff x="0" y="0"/>
          <a:chExt cx="0" cy="0"/>
        </a:xfrm>
      </p:grpSpPr>
      <p:sp>
        <p:nvSpPr>
          <p:cNvPr id="272" name="Google Shape;272;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Yapay Sinir Ağları Nasıl Çalışır?</a:t>
            </a:r>
            <a:endParaRPr/>
          </a:p>
        </p:txBody>
      </p:sp>
      <p:sp>
        <p:nvSpPr>
          <p:cNvPr id="273" name="Google Shape;273;p43"/>
          <p:cNvSpPr/>
          <p:nvPr/>
        </p:nvSpPr>
        <p:spPr>
          <a:xfrm>
            <a:off x="7853525" y="77425"/>
            <a:ext cx="1205700" cy="519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dk1"/>
              </a:highlight>
            </a:endParaRPr>
          </a:p>
        </p:txBody>
      </p:sp>
      <p:pic>
        <p:nvPicPr>
          <p:cNvPr id="274" name="Google Shape;274;p43"/>
          <p:cNvPicPr preferRelativeResize="0"/>
          <p:nvPr/>
        </p:nvPicPr>
        <p:blipFill>
          <a:blip r:embed="rId3">
            <a:alphaModFix/>
          </a:blip>
          <a:stretch>
            <a:fillRect/>
          </a:stretch>
        </p:blipFill>
        <p:spPr>
          <a:xfrm>
            <a:off x="191725" y="0"/>
            <a:ext cx="8760550" cy="4927801"/>
          </a:xfrm>
          <a:prstGeom prst="rect">
            <a:avLst/>
          </a:prstGeom>
          <a:noFill/>
          <a:ln>
            <a:noFill/>
          </a:ln>
        </p:spPr>
      </p:pic>
      <p:sp>
        <p:nvSpPr>
          <p:cNvPr id="275" name="Google Shape;275;p43"/>
          <p:cNvSpPr/>
          <p:nvPr/>
        </p:nvSpPr>
        <p:spPr>
          <a:xfrm>
            <a:off x="7882750" y="4443900"/>
            <a:ext cx="936000" cy="364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Vanishing Gradient Problemi</a:t>
            </a:r>
            <a:endParaRPr/>
          </a:p>
        </p:txBody>
      </p:sp>
      <p:sp>
        <p:nvSpPr>
          <p:cNvPr id="281" name="Google Shape;281;p44"/>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Sinir ağlarına belirli aktivasyon fonksiyonlarını kullanan daha fazla katman eklendikçe, kayıp fonksiyonunun gradyanları sıfıra yaklaşır ve ağın eğitilmesi zorlaşır.</a:t>
            </a:r>
            <a:endParaRPr/>
          </a:p>
          <a:p>
            <a:pPr indent="0" lvl="0" marL="0" rtl="0" algn="l">
              <a:spcBef>
                <a:spcPts val="1200"/>
              </a:spcBef>
              <a:spcAft>
                <a:spcPts val="0"/>
              </a:spcAft>
              <a:buNone/>
            </a:pPr>
            <a:r>
              <a:rPr lang="tr"/>
              <a:t>Sinir ağlarının gradyanları, back propagation kullanılarak bulunur. Son katmandan ilk katmana katman katman hareket ederek ağın türevlerini bulur. Zincir kuralına (Chain Rule) göre, ilk katmanların türevlerini hesaplamak için her katmanın türevleri ağda çarpılır (son katmandan ilk katmana kadar).</a:t>
            </a:r>
            <a:endParaRPr/>
          </a:p>
          <a:p>
            <a:pPr indent="0" lvl="0" marL="0" rtl="0" algn="l">
              <a:spcBef>
                <a:spcPts val="1200"/>
              </a:spcBef>
              <a:spcAft>
                <a:spcPts val="1200"/>
              </a:spcAft>
              <a:buNone/>
            </a:pPr>
            <a:r>
              <a:t/>
            </a:r>
            <a:endParaRPr/>
          </a:p>
        </p:txBody>
      </p:sp>
      <p:pic>
        <p:nvPicPr>
          <p:cNvPr id="282" name="Google Shape;282;p44"/>
          <p:cNvPicPr preferRelativeResize="0"/>
          <p:nvPr/>
        </p:nvPicPr>
        <p:blipFill>
          <a:blip r:embed="rId3">
            <a:alphaModFix/>
          </a:blip>
          <a:stretch>
            <a:fillRect/>
          </a:stretch>
        </p:blipFill>
        <p:spPr>
          <a:xfrm>
            <a:off x="5028451" y="1155948"/>
            <a:ext cx="3635000" cy="28316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xEl>
                                              <p:pRg end="0" st="0"/>
                                            </p:txEl>
                                          </p:spTgt>
                                        </p:tgtEl>
                                        <p:attrNameLst>
                                          <p:attrName>style.visibility</p:attrName>
                                        </p:attrNameLst>
                                      </p:cBhvr>
                                      <p:to>
                                        <p:strVal val="visible"/>
                                      </p:to>
                                    </p:set>
                                    <p:animEffect filter="fade" transition="in">
                                      <p:cBhvr>
                                        <p:cTn dur="1000"/>
                                        <p:tgtEl>
                                          <p:spTgt spid="28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xEl>
                                              <p:pRg end="1" st="1"/>
                                            </p:txEl>
                                          </p:spTgt>
                                        </p:tgtEl>
                                        <p:attrNameLst>
                                          <p:attrName>style.visibility</p:attrName>
                                        </p:attrNameLst>
                                      </p:cBhvr>
                                      <p:to>
                                        <p:strVal val="visible"/>
                                      </p:to>
                                    </p:set>
                                    <p:animEffect filter="fade" transition="in">
                                      <p:cBhvr>
                                        <p:cTn dur="1000"/>
                                        <p:tgtEl>
                                          <p:spTgt spid="28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xEl>
                                              <p:pRg end="2" st="2"/>
                                            </p:txEl>
                                          </p:spTgt>
                                        </p:tgtEl>
                                        <p:attrNameLst>
                                          <p:attrName>style.visibility</p:attrName>
                                        </p:attrNameLst>
                                      </p:cBhvr>
                                      <p:to>
                                        <p:strVal val="visible"/>
                                      </p:to>
                                    </p:set>
                                    <p:animEffect filter="fade" transition="in">
                                      <p:cBhvr>
                                        <p:cTn dur="1000"/>
                                        <p:tgtEl>
                                          <p:spTgt spid="28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Vanishing Gradient Problemi</a:t>
            </a:r>
            <a:endParaRPr/>
          </a:p>
        </p:txBody>
      </p:sp>
      <p:sp>
        <p:nvSpPr>
          <p:cNvPr id="288" name="Google Shape;288;p45"/>
          <p:cNvSpPr txBox="1"/>
          <p:nvPr>
            <p:ph idx="1" type="body"/>
          </p:nvPr>
        </p:nvSpPr>
        <p:spPr>
          <a:xfrm>
            <a:off x="311700" y="1152475"/>
            <a:ext cx="42603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tr"/>
              <a:t>Sigmoid fonksiyonu çıktıyı 0 ile 1 arasında sıkıştırır. Bu nedenle, sigmoid işlevinin inputundaki büyük bir değişiklik, çıktıda küçük bir değişikliğe neden olur. Dolayısıyla türev küçük olur.</a:t>
            </a:r>
            <a:endParaRPr/>
          </a:p>
          <a:p>
            <a:pPr indent="0" lvl="0" marL="0" rtl="0" algn="l">
              <a:spcBef>
                <a:spcPts val="1200"/>
              </a:spcBef>
              <a:spcAft>
                <a:spcPts val="0"/>
              </a:spcAft>
              <a:buNone/>
            </a:pPr>
            <a:r>
              <a:rPr lang="tr"/>
              <a:t>n tane gizli katman ile beraber sigmoid fonksiyonu gibi bir aktivasyon kullandığında, n tane küçük türev birlikte çarpılır. Böylece, back propagation sırasında başlangıç katmanlarına doğru ilerledikçe gradyan katlanarak azalır.</a:t>
            </a:r>
            <a:endParaRPr/>
          </a:p>
          <a:p>
            <a:pPr indent="0" lvl="0" marL="0" rtl="0" algn="l">
              <a:spcBef>
                <a:spcPts val="1200"/>
              </a:spcBef>
              <a:spcAft>
                <a:spcPts val="1200"/>
              </a:spcAft>
              <a:buNone/>
            </a:pPr>
            <a:r>
              <a:rPr lang="tr"/>
              <a:t>Vanishing Gradient problemine getirilebilecek çözümlerden biri, sigmoid fonksiyonundaki gibi küçük bir türev değeri üretmeyen ReLU aktivasyon fonksiyonunu kullanmaktır. </a:t>
            </a:r>
            <a:endParaRPr/>
          </a:p>
        </p:txBody>
      </p:sp>
      <p:pic>
        <p:nvPicPr>
          <p:cNvPr id="289" name="Google Shape;289;p45"/>
          <p:cNvPicPr preferRelativeResize="0"/>
          <p:nvPr/>
        </p:nvPicPr>
        <p:blipFill>
          <a:blip r:embed="rId3">
            <a:alphaModFix/>
          </a:blip>
          <a:stretch>
            <a:fillRect/>
          </a:stretch>
        </p:blipFill>
        <p:spPr>
          <a:xfrm>
            <a:off x="5119866" y="1152475"/>
            <a:ext cx="3531782" cy="34163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xEl>
                                              <p:pRg end="0" st="0"/>
                                            </p:txEl>
                                          </p:spTgt>
                                        </p:tgtEl>
                                        <p:attrNameLst>
                                          <p:attrName>style.visibility</p:attrName>
                                        </p:attrNameLst>
                                      </p:cBhvr>
                                      <p:to>
                                        <p:strVal val="visible"/>
                                      </p:to>
                                    </p:set>
                                    <p:animEffect filter="fade" transition="in">
                                      <p:cBhvr>
                                        <p:cTn dur="1000"/>
                                        <p:tgtEl>
                                          <p:spTgt spid="2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xEl>
                                              <p:pRg end="1" st="1"/>
                                            </p:txEl>
                                          </p:spTgt>
                                        </p:tgtEl>
                                        <p:attrNameLst>
                                          <p:attrName>style.visibility</p:attrName>
                                        </p:attrNameLst>
                                      </p:cBhvr>
                                      <p:to>
                                        <p:strVal val="visible"/>
                                      </p:to>
                                    </p:set>
                                    <p:animEffect filter="fade" transition="in">
                                      <p:cBhvr>
                                        <p:cTn dur="1000"/>
                                        <p:tgtEl>
                                          <p:spTgt spid="28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xEl>
                                              <p:pRg end="2" st="2"/>
                                            </p:txEl>
                                          </p:spTgt>
                                        </p:tgtEl>
                                        <p:attrNameLst>
                                          <p:attrName>style.visibility</p:attrName>
                                        </p:attrNameLst>
                                      </p:cBhvr>
                                      <p:to>
                                        <p:strVal val="visible"/>
                                      </p:to>
                                    </p:set>
                                    <p:animEffect filter="fade" transition="in">
                                      <p:cBhvr>
                                        <p:cTn dur="1000"/>
                                        <p:tgtEl>
                                          <p:spTgt spid="28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Dying ReLU Problemi</a:t>
            </a:r>
            <a:endParaRPr/>
          </a:p>
        </p:txBody>
      </p:sp>
      <p:sp>
        <p:nvSpPr>
          <p:cNvPr id="295" name="Google Shape;295;p46"/>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ReLU, Vanishing Gradient sorununa çözüm getirse de başka bir probleme neden olmaktadır; Dying ReLU.</a:t>
            </a:r>
            <a:endParaRPr/>
          </a:p>
          <a:p>
            <a:pPr indent="0" lvl="0" marL="0" rtl="0" algn="l">
              <a:spcBef>
                <a:spcPts val="1200"/>
              </a:spcBef>
              <a:spcAft>
                <a:spcPts val="0"/>
              </a:spcAft>
              <a:buNone/>
            </a:pPr>
            <a:r>
              <a:rPr lang="tr"/>
              <a:t>ReLU negatif inputları sıfır değerine eşitlediği için negatif değerleri için gradyan 0 olur.</a:t>
            </a:r>
            <a:endParaRPr/>
          </a:p>
          <a:p>
            <a:pPr indent="0" lvl="0" marL="0" rtl="0" algn="l">
              <a:spcBef>
                <a:spcPts val="1200"/>
              </a:spcBef>
              <a:spcAft>
                <a:spcPts val="0"/>
              </a:spcAft>
              <a:buNone/>
            </a:pPr>
            <a:r>
              <a:rPr lang="tr"/>
              <a:t>Ağda çok sayıda 0 çıktısı üreten nöron varsa, öğrenme olması gerektiği şekilde gerçekleşemeyecektir.</a:t>
            </a:r>
            <a:endParaRPr/>
          </a:p>
          <a:p>
            <a:pPr indent="0" lvl="0" marL="0" rtl="0" algn="l">
              <a:spcBef>
                <a:spcPts val="1200"/>
              </a:spcBef>
              <a:spcAft>
                <a:spcPts val="1200"/>
              </a:spcAft>
              <a:buNone/>
            </a:pPr>
            <a:r>
              <a:rPr lang="tr"/>
              <a:t>Bu karakteristik özellik ReLU’ya gücünü veren şey olsa da çok fazla negatif input olması durumunda probleme yol açacaktır.</a:t>
            </a:r>
            <a:endParaRPr/>
          </a:p>
        </p:txBody>
      </p:sp>
      <p:pic>
        <p:nvPicPr>
          <p:cNvPr id="296" name="Google Shape;296;p46"/>
          <p:cNvPicPr preferRelativeResize="0"/>
          <p:nvPr/>
        </p:nvPicPr>
        <p:blipFill>
          <a:blip r:embed="rId3">
            <a:alphaModFix/>
          </a:blip>
          <a:stretch>
            <a:fillRect/>
          </a:stretch>
        </p:blipFill>
        <p:spPr>
          <a:xfrm>
            <a:off x="4724400" y="1170125"/>
            <a:ext cx="4267200" cy="32960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xEl>
                                              <p:pRg end="0" st="0"/>
                                            </p:txEl>
                                          </p:spTgt>
                                        </p:tgtEl>
                                        <p:attrNameLst>
                                          <p:attrName>style.visibility</p:attrName>
                                        </p:attrNameLst>
                                      </p:cBhvr>
                                      <p:to>
                                        <p:strVal val="visible"/>
                                      </p:to>
                                    </p:set>
                                    <p:animEffect filter="fade" transition="in">
                                      <p:cBhvr>
                                        <p:cTn dur="1000"/>
                                        <p:tgtEl>
                                          <p:spTgt spid="2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xEl>
                                              <p:pRg end="1" st="1"/>
                                            </p:txEl>
                                          </p:spTgt>
                                        </p:tgtEl>
                                        <p:attrNameLst>
                                          <p:attrName>style.visibility</p:attrName>
                                        </p:attrNameLst>
                                      </p:cBhvr>
                                      <p:to>
                                        <p:strVal val="visible"/>
                                      </p:to>
                                    </p:set>
                                    <p:animEffect filter="fade" transition="in">
                                      <p:cBhvr>
                                        <p:cTn dur="1000"/>
                                        <p:tgtEl>
                                          <p:spTgt spid="29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xEl>
                                              <p:pRg end="2" st="2"/>
                                            </p:txEl>
                                          </p:spTgt>
                                        </p:tgtEl>
                                        <p:attrNameLst>
                                          <p:attrName>style.visibility</p:attrName>
                                        </p:attrNameLst>
                                      </p:cBhvr>
                                      <p:to>
                                        <p:strVal val="visible"/>
                                      </p:to>
                                    </p:set>
                                    <p:animEffect filter="fade" transition="in">
                                      <p:cBhvr>
                                        <p:cTn dur="1000"/>
                                        <p:tgtEl>
                                          <p:spTgt spid="29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xEl>
                                              <p:pRg end="3" st="3"/>
                                            </p:txEl>
                                          </p:spTgt>
                                        </p:tgtEl>
                                        <p:attrNameLst>
                                          <p:attrName>style.visibility</p:attrName>
                                        </p:attrNameLst>
                                      </p:cBhvr>
                                      <p:to>
                                        <p:strVal val="visible"/>
                                      </p:to>
                                    </p:set>
                                    <p:animEffect filter="fade" transition="in">
                                      <p:cBhvr>
                                        <p:cTn dur="1000"/>
                                        <p:tgtEl>
                                          <p:spTgt spid="29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tr" sz="2520"/>
              <a:t>Bu Eğitimde Neler Öğreneceksiniz</a:t>
            </a:r>
            <a:endParaRPr sz="2520"/>
          </a:p>
        </p:txBody>
      </p:sp>
      <p:sp>
        <p:nvSpPr>
          <p:cNvPr id="108" name="Google Shape;108;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SzPts val="1400"/>
              <a:buAutoNum type="arabicPeriod"/>
            </a:pPr>
            <a:r>
              <a:rPr lang="tr"/>
              <a:t>Yapay sinir ağlarına derinlemesine giriş yapacak ve yapay sinir ağlarının temel taşı olan nöronları yakından tanıyacağız.</a:t>
            </a:r>
            <a:endParaRPr/>
          </a:p>
          <a:p>
            <a:pPr indent="-317500" lvl="0" marL="457200" rtl="0" algn="l">
              <a:lnSpc>
                <a:spcPct val="150000"/>
              </a:lnSpc>
              <a:spcBef>
                <a:spcPts val="0"/>
              </a:spcBef>
              <a:spcAft>
                <a:spcPts val="0"/>
              </a:spcAft>
              <a:buSzPts val="1400"/>
              <a:buAutoNum type="arabicPeriod"/>
            </a:pPr>
            <a:r>
              <a:rPr lang="tr"/>
              <a:t>Bir Derin Öğrenme modelinin eğitimi boyunca gerçekleşen adımları sırasıyla görecek, bir eğitim boyunca olanları anlamak için Yapay Sinir Ağları Matematiğinin kavramlarını vereceğiz.</a:t>
            </a:r>
            <a:endParaRPr/>
          </a:p>
          <a:p>
            <a:pPr indent="-317500" lvl="0" marL="457200" rtl="0" algn="l">
              <a:lnSpc>
                <a:spcPct val="150000"/>
              </a:lnSpc>
              <a:spcBef>
                <a:spcPts val="0"/>
              </a:spcBef>
              <a:spcAft>
                <a:spcPts val="0"/>
              </a:spcAft>
              <a:buSzPts val="1400"/>
              <a:buAutoNum type="arabicPeriod"/>
            </a:pPr>
            <a:r>
              <a:rPr lang="tr"/>
              <a:t>Yapay sinir ağının çalışma adımlarında göreceğimiz aktivasyon fonksiyonu, optimizer ve hiper-parametrelerin nasıl çalıştığını öğrenecek ve yaygın kullanılan çeşitlerini göreceğiz.</a:t>
            </a:r>
            <a:endParaRPr/>
          </a:p>
          <a:p>
            <a:pPr indent="-317500" lvl="0" marL="457200" rtl="0" algn="l">
              <a:lnSpc>
                <a:spcPct val="150000"/>
              </a:lnSpc>
              <a:spcBef>
                <a:spcPts val="0"/>
              </a:spcBef>
              <a:spcAft>
                <a:spcPts val="0"/>
              </a:spcAft>
              <a:buSzPts val="1400"/>
              <a:buAutoNum type="arabicPeriod"/>
            </a:pPr>
            <a:r>
              <a:rPr lang="tr"/>
              <a:t>Tek katmanlı yapay sinir ağlarının temel birimi Perceptron ile tanışacak ve Perceptron kodlaması yapacağız.</a:t>
            </a:r>
            <a:endParaRPr/>
          </a:p>
          <a:p>
            <a:pPr indent="0" lvl="0" marL="0" rtl="0" algn="l">
              <a:lnSpc>
                <a:spcPct val="150000"/>
              </a:lnSpc>
              <a:spcBef>
                <a:spcPts val="1200"/>
              </a:spcBef>
              <a:spcAft>
                <a:spcPts val="12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0" st="0"/>
                                            </p:txEl>
                                          </p:spTgt>
                                        </p:tgtEl>
                                        <p:attrNameLst>
                                          <p:attrName>style.visibility</p:attrName>
                                        </p:attrNameLst>
                                      </p:cBhvr>
                                      <p:to>
                                        <p:strVal val="visible"/>
                                      </p:to>
                                    </p:set>
                                    <p:animEffect filter="fade" transition="in">
                                      <p:cBhvr>
                                        <p:cTn dur="1000"/>
                                        <p:tgtEl>
                                          <p:spTgt spid="1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1" st="1"/>
                                            </p:txEl>
                                          </p:spTgt>
                                        </p:tgtEl>
                                        <p:attrNameLst>
                                          <p:attrName>style.visibility</p:attrName>
                                        </p:attrNameLst>
                                      </p:cBhvr>
                                      <p:to>
                                        <p:strVal val="visible"/>
                                      </p:to>
                                    </p:set>
                                    <p:animEffect filter="fade" transition="in">
                                      <p:cBhvr>
                                        <p:cTn dur="1000"/>
                                        <p:tgtEl>
                                          <p:spTgt spid="10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2" st="2"/>
                                            </p:txEl>
                                          </p:spTgt>
                                        </p:tgtEl>
                                        <p:attrNameLst>
                                          <p:attrName>style.visibility</p:attrName>
                                        </p:attrNameLst>
                                      </p:cBhvr>
                                      <p:to>
                                        <p:strVal val="visible"/>
                                      </p:to>
                                    </p:set>
                                    <p:animEffect filter="fade" transition="in">
                                      <p:cBhvr>
                                        <p:cTn dur="1000"/>
                                        <p:tgtEl>
                                          <p:spTgt spid="10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3" st="3"/>
                                            </p:txEl>
                                          </p:spTgt>
                                        </p:tgtEl>
                                        <p:attrNameLst>
                                          <p:attrName>style.visibility</p:attrName>
                                        </p:attrNameLst>
                                      </p:cBhvr>
                                      <p:to>
                                        <p:strVal val="visible"/>
                                      </p:to>
                                    </p:set>
                                    <p:animEffect filter="fade" transition="in">
                                      <p:cBhvr>
                                        <p:cTn dur="1000"/>
                                        <p:tgtEl>
                                          <p:spTgt spid="10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4" st="4"/>
                                            </p:txEl>
                                          </p:spTgt>
                                        </p:tgtEl>
                                        <p:attrNameLst>
                                          <p:attrName>style.visibility</p:attrName>
                                        </p:attrNameLst>
                                      </p:cBhvr>
                                      <p:to>
                                        <p:strVal val="visible"/>
                                      </p:to>
                                    </p:set>
                                    <p:animEffect filter="fade" transition="in">
                                      <p:cBhvr>
                                        <p:cTn dur="1000"/>
                                        <p:tgtEl>
                                          <p:spTgt spid="10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Dying ReLU Problemi</a:t>
            </a:r>
            <a:endParaRPr/>
          </a:p>
        </p:txBody>
      </p:sp>
      <p:sp>
        <p:nvSpPr>
          <p:cNvPr id="302" name="Google Shape;302;p47"/>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Dying ReLU’da problem olan şey, nöronların çoğu negatif input yüzünden sıfırlandığında, back propagation sırasında ağırlıkların güncellenemeyecek olmasıdır.</a:t>
            </a:r>
            <a:endParaRPr/>
          </a:p>
          <a:p>
            <a:pPr indent="0" lvl="0" marL="0" rtl="0" algn="l">
              <a:spcBef>
                <a:spcPts val="1200"/>
              </a:spcBef>
              <a:spcAft>
                <a:spcPts val="0"/>
              </a:spcAft>
              <a:buNone/>
            </a:pPr>
            <a:r>
              <a:rPr lang="tr"/>
              <a:t>ReLU’nun yetersiz kaldığı bu durumda Leaky ReLU kullanılabilir. </a:t>
            </a:r>
            <a:endParaRPr/>
          </a:p>
          <a:p>
            <a:pPr indent="0" lvl="0" marL="0" rtl="0" algn="l">
              <a:spcBef>
                <a:spcPts val="1200"/>
              </a:spcBef>
              <a:spcAft>
                <a:spcPts val="0"/>
              </a:spcAft>
              <a:buNone/>
            </a:pPr>
            <a:r>
              <a:rPr lang="tr"/>
              <a:t>Leaky ReLU, negatif inputlar için 0 değeri üretmeyen bir aktivasyon fonksiyonudur.</a:t>
            </a:r>
            <a:endParaRPr/>
          </a:p>
          <a:p>
            <a:pPr indent="0" lvl="0" marL="0" rtl="0" algn="l">
              <a:spcBef>
                <a:spcPts val="1200"/>
              </a:spcBef>
              <a:spcAft>
                <a:spcPts val="1200"/>
              </a:spcAft>
              <a:buNone/>
            </a:pPr>
            <a:r>
              <a:rPr lang="tr"/>
              <a:t>Negatif inputların fazla olduğu senaryolarda bu inputlar da türevlenebileceğinden, back propagation işlemi ağırlıkları güncelleyebilecektir.</a:t>
            </a:r>
            <a:endParaRPr/>
          </a:p>
        </p:txBody>
      </p:sp>
      <p:pic>
        <p:nvPicPr>
          <p:cNvPr id="303" name="Google Shape;303;p47"/>
          <p:cNvPicPr preferRelativeResize="0"/>
          <p:nvPr/>
        </p:nvPicPr>
        <p:blipFill>
          <a:blip r:embed="rId3">
            <a:alphaModFix/>
          </a:blip>
          <a:stretch>
            <a:fillRect/>
          </a:stretch>
        </p:blipFill>
        <p:spPr>
          <a:xfrm>
            <a:off x="4724400" y="1170125"/>
            <a:ext cx="4267202" cy="323960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0" st="0"/>
                                            </p:txEl>
                                          </p:spTgt>
                                        </p:tgtEl>
                                        <p:attrNameLst>
                                          <p:attrName>style.visibility</p:attrName>
                                        </p:attrNameLst>
                                      </p:cBhvr>
                                      <p:to>
                                        <p:strVal val="visible"/>
                                      </p:to>
                                    </p:set>
                                    <p:animEffect filter="fade" transition="in">
                                      <p:cBhvr>
                                        <p:cTn dur="1000"/>
                                        <p:tgtEl>
                                          <p:spTgt spid="3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1" st="1"/>
                                            </p:txEl>
                                          </p:spTgt>
                                        </p:tgtEl>
                                        <p:attrNameLst>
                                          <p:attrName>style.visibility</p:attrName>
                                        </p:attrNameLst>
                                      </p:cBhvr>
                                      <p:to>
                                        <p:strVal val="visible"/>
                                      </p:to>
                                    </p:set>
                                    <p:animEffect filter="fade" transition="in">
                                      <p:cBhvr>
                                        <p:cTn dur="1000"/>
                                        <p:tgtEl>
                                          <p:spTgt spid="30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2" st="2"/>
                                            </p:txEl>
                                          </p:spTgt>
                                        </p:tgtEl>
                                        <p:attrNameLst>
                                          <p:attrName>style.visibility</p:attrName>
                                        </p:attrNameLst>
                                      </p:cBhvr>
                                      <p:to>
                                        <p:strVal val="visible"/>
                                      </p:to>
                                    </p:set>
                                    <p:animEffect filter="fade" transition="in">
                                      <p:cBhvr>
                                        <p:cTn dur="1000"/>
                                        <p:tgtEl>
                                          <p:spTgt spid="30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3" st="3"/>
                                            </p:txEl>
                                          </p:spTgt>
                                        </p:tgtEl>
                                        <p:attrNameLst>
                                          <p:attrName>style.visibility</p:attrName>
                                        </p:attrNameLst>
                                      </p:cBhvr>
                                      <p:to>
                                        <p:strVal val="visible"/>
                                      </p:to>
                                    </p:set>
                                    <p:animEffect filter="fade" transition="in">
                                      <p:cBhvr>
                                        <p:cTn dur="1000"/>
                                        <p:tgtEl>
                                          <p:spTgt spid="30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Dying ReLU Problemi</a:t>
            </a:r>
            <a:endParaRPr/>
          </a:p>
        </p:txBody>
      </p:sp>
      <p:sp>
        <p:nvSpPr>
          <p:cNvPr id="309" name="Google Shape;309;p48"/>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Optimizerlar her seferinde birden çok giriş değerini dikkate aldığından, Dying ReLU problemi her zaman gerçekleşmez. </a:t>
            </a:r>
            <a:endParaRPr/>
          </a:p>
          <a:p>
            <a:pPr indent="0" lvl="0" marL="0" rtl="0" algn="l">
              <a:spcBef>
                <a:spcPts val="1200"/>
              </a:spcBef>
              <a:spcAft>
                <a:spcPts val="1200"/>
              </a:spcAft>
              <a:buNone/>
            </a:pPr>
            <a:r>
              <a:rPr lang="tr"/>
              <a:t>Tüm inputlar ReLU'yu negatif segmente itmediği sürece nöronlar aktif kalabilir, ağırlıklar güncellenebilir ve ağ öğrenmeye devam edebilir.</a:t>
            </a:r>
            <a:endParaRPr/>
          </a:p>
        </p:txBody>
      </p:sp>
      <p:pic>
        <p:nvPicPr>
          <p:cNvPr id="310" name="Google Shape;310;p48"/>
          <p:cNvPicPr preferRelativeResize="0"/>
          <p:nvPr/>
        </p:nvPicPr>
        <p:blipFill>
          <a:blip r:embed="rId3">
            <a:alphaModFix/>
          </a:blip>
          <a:stretch>
            <a:fillRect/>
          </a:stretch>
        </p:blipFill>
        <p:spPr>
          <a:xfrm>
            <a:off x="4724400" y="1170125"/>
            <a:ext cx="4267202" cy="323960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0" st="0"/>
                                            </p:txEl>
                                          </p:spTgt>
                                        </p:tgtEl>
                                        <p:attrNameLst>
                                          <p:attrName>style.visibility</p:attrName>
                                        </p:attrNameLst>
                                      </p:cBhvr>
                                      <p:to>
                                        <p:strVal val="visible"/>
                                      </p:to>
                                    </p:set>
                                    <p:animEffect filter="fade" transition="in">
                                      <p:cBhvr>
                                        <p:cTn dur="1000"/>
                                        <p:tgtEl>
                                          <p:spTgt spid="3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1" st="1"/>
                                            </p:txEl>
                                          </p:spTgt>
                                        </p:tgtEl>
                                        <p:attrNameLst>
                                          <p:attrName>style.visibility</p:attrName>
                                        </p:attrNameLst>
                                      </p:cBhvr>
                                      <p:to>
                                        <p:strVal val="visible"/>
                                      </p:to>
                                    </p:set>
                                    <p:animEffect filter="fade" transition="in">
                                      <p:cBhvr>
                                        <p:cTn dur="1000"/>
                                        <p:tgtEl>
                                          <p:spTgt spid="309">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tr" sz="6000"/>
              <a:t>Basit bir Perceptron Kodlaması</a:t>
            </a:r>
            <a:endParaRPr sz="6000"/>
          </a:p>
        </p:txBody>
      </p:sp>
      <p:pic>
        <p:nvPicPr>
          <p:cNvPr id="316" name="Google Shape;316;p49"/>
          <p:cNvPicPr preferRelativeResize="0"/>
          <p:nvPr/>
        </p:nvPicPr>
        <p:blipFill>
          <a:blip r:embed="rId3">
            <a:alphaModFix/>
          </a:blip>
          <a:stretch>
            <a:fillRect/>
          </a:stretch>
        </p:blipFill>
        <p:spPr>
          <a:xfrm>
            <a:off x="8680900" y="4466250"/>
            <a:ext cx="463100" cy="4631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tr" sz="6000"/>
              <a:t>Aktivasyon </a:t>
            </a:r>
            <a:endParaRPr sz="6000"/>
          </a:p>
          <a:p>
            <a:pPr indent="0" lvl="0" marL="0" rtl="0" algn="ctr">
              <a:spcBef>
                <a:spcPts val="0"/>
              </a:spcBef>
              <a:spcAft>
                <a:spcPts val="0"/>
              </a:spcAft>
              <a:buNone/>
            </a:pPr>
            <a:r>
              <a:rPr lang="tr" sz="6000"/>
              <a:t>Fonksiyonları</a:t>
            </a:r>
            <a:endParaRPr sz="60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tr" sz="2500"/>
              <a:t>Aktivasyon Fonksiyonu Nedir?</a:t>
            </a:r>
            <a:endParaRPr sz="2500"/>
          </a:p>
        </p:txBody>
      </p:sp>
      <p:sp>
        <p:nvSpPr>
          <p:cNvPr id="327" name="Google Shape;327;p51"/>
          <p:cNvSpPr txBox="1"/>
          <p:nvPr>
            <p:ph idx="1" type="body"/>
          </p:nvPr>
        </p:nvSpPr>
        <p:spPr>
          <a:xfrm>
            <a:off x="311700" y="1152475"/>
            <a:ext cx="40809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400"/>
              <a:buFont typeface="Arial"/>
              <a:buNone/>
            </a:pPr>
            <a:r>
              <a:rPr lang="tr" sz="1500">
                <a:highlight>
                  <a:schemeClr val="lt1"/>
                </a:highlight>
              </a:rPr>
              <a:t>Aktivasyon fonksiyonu en basit haliyle bir nöronun girdilerini kullanarak hesaplanan lineer bir fonksiyonun, nörondan nasıl çıkacağına karar veren fonksiyondur.</a:t>
            </a:r>
            <a:endParaRPr sz="1500">
              <a:highlight>
                <a:schemeClr val="lt1"/>
              </a:highlight>
            </a:endParaRPr>
          </a:p>
          <a:p>
            <a:pPr indent="0" lvl="0" marL="0" rtl="0" algn="l">
              <a:lnSpc>
                <a:spcPct val="115000"/>
              </a:lnSpc>
              <a:spcBef>
                <a:spcPts val="0"/>
              </a:spcBef>
              <a:spcAft>
                <a:spcPts val="0"/>
              </a:spcAft>
              <a:buClr>
                <a:schemeClr val="dk1"/>
              </a:buClr>
              <a:buSzPts val="1400"/>
              <a:buFont typeface="Arial"/>
              <a:buNone/>
            </a:pPr>
            <a:r>
              <a:t/>
            </a:r>
            <a:endParaRPr sz="1500">
              <a:highlight>
                <a:schemeClr val="lt1"/>
              </a:highlight>
            </a:endParaRPr>
          </a:p>
          <a:p>
            <a:pPr indent="0" lvl="0" marL="0" rtl="0" algn="l">
              <a:lnSpc>
                <a:spcPct val="115000"/>
              </a:lnSpc>
              <a:spcBef>
                <a:spcPts val="0"/>
              </a:spcBef>
              <a:spcAft>
                <a:spcPts val="0"/>
              </a:spcAft>
              <a:buClr>
                <a:schemeClr val="dk1"/>
              </a:buClr>
              <a:buSzPts val="1400"/>
              <a:buFont typeface="Arial"/>
              <a:buNone/>
            </a:pPr>
            <a:r>
              <a:rPr lang="tr" sz="1500">
                <a:highlight>
                  <a:schemeClr val="lt1"/>
                </a:highlight>
              </a:rPr>
              <a:t>Lineerliği bozmak için kullanılır ve lineerliğin nasıl bozulacağını belirler.</a:t>
            </a:r>
            <a:endParaRPr sz="1500">
              <a:highlight>
                <a:schemeClr val="lt1"/>
              </a:highlight>
            </a:endParaRPr>
          </a:p>
          <a:p>
            <a:pPr indent="0" lvl="0" marL="0" rtl="0" algn="l">
              <a:spcBef>
                <a:spcPts val="0"/>
              </a:spcBef>
              <a:spcAft>
                <a:spcPts val="0"/>
              </a:spcAft>
              <a:buClr>
                <a:schemeClr val="dk1"/>
              </a:buClr>
              <a:buSzPts val="1400"/>
              <a:buFont typeface="Arial"/>
              <a:buNone/>
            </a:pPr>
            <a:r>
              <a:t/>
            </a:r>
            <a:endParaRPr sz="1500">
              <a:highlight>
                <a:schemeClr val="lt1"/>
              </a:highlight>
            </a:endParaRPr>
          </a:p>
          <a:p>
            <a:pPr indent="0" lvl="0" marL="0" rtl="0" algn="l">
              <a:spcBef>
                <a:spcPts val="0"/>
              </a:spcBef>
              <a:spcAft>
                <a:spcPts val="0"/>
              </a:spcAft>
              <a:buClr>
                <a:schemeClr val="dk1"/>
              </a:buClr>
              <a:buSzPts val="1400"/>
              <a:buFont typeface="Arial"/>
              <a:buNone/>
            </a:pPr>
            <a:r>
              <a:rPr lang="tr" sz="1500">
                <a:highlight>
                  <a:schemeClr val="lt1"/>
                </a:highlight>
              </a:rPr>
              <a:t>Klasik bir nöron manuel olarak verilmedikçe bir aktivasyon fonksiyonuna sahip değildir ve lineer bir hesaplama yapar. </a:t>
            </a:r>
            <a:endParaRPr sz="1500">
              <a:highlight>
                <a:schemeClr val="lt1"/>
              </a:highlight>
            </a:endParaRPr>
          </a:p>
        </p:txBody>
      </p:sp>
      <p:pic>
        <p:nvPicPr>
          <p:cNvPr id="328" name="Google Shape;328;p51"/>
          <p:cNvPicPr preferRelativeResize="0"/>
          <p:nvPr/>
        </p:nvPicPr>
        <p:blipFill>
          <a:blip r:embed="rId3">
            <a:alphaModFix/>
          </a:blip>
          <a:stretch>
            <a:fillRect/>
          </a:stretch>
        </p:blipFill>
        <p:spPr>
          <a:xfrm>
            <a:off x="4607273" y="1093800"/>
            <a:ext cx="4340078" cy="34163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xEl>
                                              <p:pRg end="0" st="0"/>
                                            </p:txEl>
                                          </p:spTgt>
                                        </p:tgtEl>
                                        <p:attrNameLst>
                                          <p:attrName>style.visibility</p:attrName>
                                        </p:attrNameLst>
                                      </p:cBhvr>
                                      <p:to>
                                        <p:strVal val="visible"/>
                                      </p:to>
                                    </p:set>
                                    <p:animEffect filter="fade" transition="in">
                                      <p:cBhvr>
                                        <p:cTn dur="1000"/>
                                        <p:tgtEl>
                                          <p:spTgt spid="32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xEl>
                                              <p:pRg end="1" st="1"/>
                                            </p:txEl>
                                          </p:spTgt>
                                        </p:tgtEl>
                                        <p:attrNameLst>
                                          <p:attrName>style.visibility</p:attrName>
                                        </p:attrNameLst>
                                      </p:cBhvr>
                                      <p:to>
                                        <p:strVal val="visible"/>
                                      </p:to>
                                    </p:set>
                                    <p:animEffect filter="fade" transition="in">
                                      <p:cBhvr>
                                        <p:cTn dur="1000"/>
                                        <p:tgtEl>
                                          <p:spTgt spid="32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xEl>
                                              <p:pRg end="2" st="2"/>
                                            </p:txEl>
                                          </p:spTgt>
                                        </p:tgtEl>
                                        <p:attrNameLst>
                                          <p:attrName>style.visibility</p:attrName>
                                        </p:attrNameLst>
                                      </p:cBhvr>
                                      <p:to>
                                        <p:strVal val="visible"/>
                                      </p:to>
                                    </p:set>
                                    <p:animEffect filter="fade" transition="in">
                                      <p:cBhvr>
                                        <p:cTn dur="1000"/>
                                        <p:tgtEl>
                                          <p:spTgt spid="32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xEl>
                                              <p:pRg end="3" st="3"/>
                                            </p:txEl>
                                          </p:spTgt>
                                        </p:tgtEl>
                                        <p:attrNameLst>
                                          <p:attrName>style.visibility</p:attrName>
                                        </p:attrNameLst>
                                      </p:cBhvr>
                                      <p:to>
                                        <p:strVal val="visible"/>
                                      </p:to>
                                    </p:set>
                                    <p:animEffect filter="fade" transition="in">
                                      <p:cBhvr>
                                        <p:cTn dur="1000"/>
                                        <p:tgtEl>
                                          <p:spTgt spid="32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xEl>
                                              <p:pRg end="4" st="4"/>
                                            </p:txEl>
                                          </p:spTgt>
                                        </p:tgtEl>
                                        <p:attrNameLst>
                                          <p:attrName>style.visibility</p:attrName>
                                        </p:attrNameLst>
                                      </p:cBhvr>
                                      <p:to>
                                        <p:strVal val="visible"/>
                                      </p:to>
                                    </p:set>
                                    <p:animEffect filter="fade" transition="in">
                                      <p:cBhvr>
                                        <p:cTn dur="1000"/>
                                        <p:tgtEl>
                                          <p:spTgt spid="32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tr" sz="2500"/>
              <a:t>Aktivasyon Fonksiyonu Neden Kullanılır?</a:t>
            </a:r>
            <a:endParaRPr sz="2500"/>
          </a:p>
        </p:txBody>
      </p:sp>
      <p:sp>
        <p:nvSpPr>
          <p:cNvPr id="334" name="Google Shape;334;p52"/>
          <p:cNvSpPr txBox="1"/>
          <p:nvPr>
            <p:ph idx="1" type="body"/>
          </p:nvPr>
        </p:nvSpPr>
        <p:spPr>
          <a:xfrm>
            <a:off x="311700" y="1152475"/>
            <a:ext cx="84777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400"/>
              <a:buFont typeface="Arial"/>
              <a:buNone/>
            </a:pPr>
            <a:r>
              <a:rPr lang="tr" sz="1500">
                <a:highlight>
                  <a:schemeClr val="lt1"/>
                </a:highlight>
              </a:rPr>
              <a:t>Aktivasyon fonksiyonu olmadan yapay sinir ağımıza eklenen katmanlar ağın gücünü arttırmamaktadır. Başka bir deyişle, modelimizdeki katmanlar lineer çıktılar üretiyorsa eklenen katmanlar derin temsillerden yararlanan hipotez uzayını genişletmez ve özellikler öğrenilmez.</a:t>
            </a:r>
            <a:endParaRPr sz="1500">
              <a:highlight>
                <a:schemeClr val="lt1"/>
              </a:highlight>
            </a:endParaRPr>
          </a:p>
          <a:p>
            <a:pPr indent="0" lvl="0" marL="0" rtl="0" algn="l">
              <a:lnSpc>
                <a:spcPct val="115000"/>
              </a:lnSpc>
              <a:spcBef>
                <a:spcPts val="0"/>
              </a:spcBef>
              <a:spcAft>
                <a:spcPts val="0"/>
              </a:spcAft>
              <a:buClr>
                <a:schemeClr val="dk1"/>
              </a:buClr>
              <a:buSzPts val="1400"/>
              <a:buFont typeface="Arial"/>
              <a:buNone/>
            </a:pPr>
            <a:r>
              <a:t/>
            </a:r>
            <a:endParaRPr sz="1500">
              <a:highlight>
                <a:schemeClr val="lt1"/>
              </a:highlight>
            </a:endParaRPr>
          </a:p>
          <a:p>
            <a:pPr indent="0" lvl="0" marL="0" rtl="0" algn="l">
              <a:lnSpc>
                <a:spcPct val="115000"/>
              </a:lnSpc>
              <a:spcBef>
                <a:spcPts val="0"/>
              </a:spcBef>
              <a:spcAft>
                <a:spcPts val="0"/>
              </a:spcAft>
              <a:buClr>
                <a:schemeClr val="dk1"/>
              </a:buClr>
              <a:buSzPts val="1400"/>
              <a:buFont typeface="Arial"/>
              <a:buNone/>
            </a:pPr>
            <a:r>
              <a:rPr lang="tr" sz="1500">
                <a:highlight>
                  <a:schemeClr val="lt1"/>
                </a:highlight>
              </a:rPr>
              <a:t>Yapay sinir ağının sunduğu konsept, her gizli katmanda yer alan nöronların aktivasyon fonksiyınu yardımıyla belli matematiksel işlemler sonucunda input verisinin lineerliğini bozmasıdır.</a:t>
            </a:r>
            <a:endParaRPr sz="1500">
              <a:highlight>
                <a:schemeClr val="lt1"/>
              </a:highlight>
            </a:endParaRPr>
          </a:p>
          <a:p>
            <a:pPr indent="0" lvl="0" marL="0" rtl="0" algn="l">
              <a:lnSpc>
                <a:spcPct val="115000"/>
              </a:lnSpc>
              <a:spcBef>
                <a:spcPts val="0"/>
              </a:spcBef>
              <a:spcAft>
                <a:spcPts val="0"/>
              </a:spcAft>
              <a:buClr>
                <a:schemeClr val="dk1"/>
              </a:buClr>
              <a:buSzPts val="1400"/>
              <a:buFont typeface="Arial"/>
              <a:buNone/>
            </a:pPr>
            <a:r>
              <a:t/>
            </a:r>
            <a:endParaRPr sz="1500">
              <a:highlight>
                <a:schemeClr val="lt1"/>
              </a:highlight>
            </a:endParaRPr>
          </a:p>
          <a:p>
            <a:pPr indent="0" lvl="0" marL="0" rtl="0" algn="l">
              <a:lnSpc>
                <a:spcPct val="115000"/>
              </a:lnSpc>
              <a:spcBef>
                <a:spcPts val="0"/>
              </a:spcBef>
              <a:spcAft>
                <a:spcPts val="0"/>
              </a:spcAft>
              <a:buClr>
                <a:schemeClr val="dk1"/>
              </a:buClr>
              <a:buSzPts val="1400"/>
              <a:buFont typeface="Arial"/>
              <a:buNone/>
            </a:pPr>
            <a:r>
              <a:t/>
            </a:r>
            <a:endParaRPr sz="1500">
              <a:highlight>
                <a:schemeClr val="lt1"/>
              </a:highlight>
            </a:endParaRPr>
          </a:p>
          <a:p>
            <a:pPr indent="0" lvl="0" marL="0" rtl="0" algn="l">
              <a:lnSpc>
                <a:spcPct val="115000"/>
              </a:lnSpc>
              <a:spcBef>
                <a:spcPts val="0"/>
              </a:spcBef>
              <a:spcAft>
                <a:spcPts val="0"/>
              </a:spcAft>
              <a:buClr>
                <a:schemeClr val="dk1"/>
              </a:buClr>
              <a:buSzPts val="1400"/>
              <a:buFont typeface="Arial"/>
              <a:buNone/>
            </a:pPr>
            <a:r>
              <a:t/>
            </a:r>
            <a:endParaRPr sz="1500">
              <a:highlight>
                <a:schemeClr val="lt1"/>
              </a:highlight>
            </a:endParaRPr>
          </a:p>
          <a:p>
            <a:pPr indent="0" lvl="0" marL="0" rtl="0" algn="l">
              <a:lnSpc>
                <a:spcPct val="115000"/>
              </a:lnSpc>
              <a:spcBef>
                <a:spcPts val="0"/>
              </a:spcBef>
              <a:spcAft>
                <a:spcPts val="0"/>
              </a:spcAft>
              <a:buClr>
                <a:schemeClr val="dk1"/>
              </a:buClr>
              <a:buSzPts val="1400"/>
              <a:buFont typeface="Arial"/>
              <a:buNone/>
            </a:pPr>
            <a:r>
              <a:t/>
            </a:r>
            <a:endParaRPr sz="1500">
              <a:highlight>
                <a:schemeClr val="lt1"/>
              </a:highlight>
            </a:endParaRPr>
          </a:p>
        </p:txBody>
      </p:sp>
      <p:pic>
        <p:nvPicPr>
          <p:cNvPr id="335" name="Google Shape;335;p52"/>
          <p:cNvPicPr preferRelativeResize="0"/>
          <p:nvPr/>
        </p:nvPicPr>
        <p:blipFill rotWithShape="1">
          <a:blip r:embed="rId3">
            <a:alphaModFix/>
          </a:blip>
          <a:srcRect b="5841" l="1819" r="1925" t="3306"/>
          <a:stretch/>
        </p:blipFill>
        <p:spPr>
          <a:xfrm>
            <a:off x="1801850" y="2883575"/>
            <a:ext cx="5497400" cy="1895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xEl>
                                              <p:pRg end="0" st="0"/>
                                            </p:txEl>
                                          </p:spTgt>
                                        </p:tgtEl>
                                        <p:attrNameLst>
                                          <p:attrName>style.visibility</p:attrName>
                                        </p:attrNameLst>
                                      </p:cBhvr>
                                      <p:to>
                                        <p:strVal val="visible"/>
                                      </p:to>
                                    </p:set>
                                    <p:animEffect filter="fade" transition="in">
                                      <p:cBhvr>
                                        <p:cTn dur="1000"/>
                                        <p:tgtEl>
                                          <p:spTgt spid="3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xEl>
                                              <p:pRg end="1" st="1"/>
                                            </p:txEl>
                                          </p:spTgt>
                                        </p:tgtEl>
                                        <p:attrNameLst>
                                          <p:attrName>style.visibility</p:attrName>
                                        </p:attrNameLst>
                                      </p:cBhvr>
                                      <p:to>
                                        <p:strVal val="visible"/>
                                      </p:to>
                                    </p:set>
                                    <p:animEffect filter="fade" transition="in">
                                      <p:cBhvr>
                                        <p:cTn dur="1000"/>
                                        <p:tgtEl>
                                          <p:spTgt spid="33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xEl>
                                              <p:pRg end="2" st="2"/>
                                            </p:txEl>
                                          </p:spTgt>
                                        </p:tgtEl>
                                        <p:attrNameLst>
                                          <p:attrName>style.visibility</p:attrName>
                                        </p:attrNameLst>
                                      </p:cBhvr>
                                      <p:to>
                                        <p:strVal val="visible"/>
                                      </p:to>
                                    </p:set>
                                    <p:animEffect filter="fade" transition="in">
                                      <p:cBhvr>
                                        <p:cTn dur="1000"/>
                                        <p:tgtEl>
                                          <p:spTgt spid="33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xEl>
                                              <p:pRg end="3" st="3"/>
                                            </p:txEl>
                                          </p:spTgt>
                                        </p:tgtEl>
                                        <p:attrNameLst>
                                          <p:attrName>style.visibility</p:attrName>
                                        </p:attrNameLst>
                                      </p:cBhvr>
                                      <p:to>
                                        <p:strVal val="visible"/>
                                      </p:to>
                                    </p:set>
                                    <p:animEffect filter="fade" transition="in">
                                      <p:cBhvr>
                                        <p:cTn dur="1000"/>
                                        <p:tgtEl>
                                          <p:spTgt spid="33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xEl>
                                              <p:pRg end="4" st="4"/>
                                            </p:txEl>
                                          </p:spTgt>
                                        </p:tgtEl>
                                        <p:attrNameLst>
                                          <p:attrName>style.visibility</p:attrName>
                                        </p:attrNameLst>
                                      </p:cBhvr>
                                      <p:to>
                                        <p:strVal val="visible"/>
                                      </p:to>
                                    </p:set>
                                    <p:animEffect filter="fade" transition="in">
                                      <p:cBhvr>
                                        <p:cTn dur="1000"/>
                                        <p:tgtEl>
                                          <p:spTgt spid="33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xEl>
                                              <p:pRg end="5" st="5"/>
                                            </p:txEl>
                                          </p:spTgt>
                                        </p:tgtEl>
                                        <p:attrNameLst>
                                          <p:attrName>style.visibility</p:attrName>
                                        </p:attrNameLst>
                                      </p:cBhvr>
                                      <p:to>
                                        <p:strVal val="visible"/>
                                      </p:to>
                                    </p:set>
                                    <p:animEffect filter="fade" transition="in">
                                      <p:cBhvr>
                                        <p:cTn dur="1000"/>
                                        <p:tgtEl>
                                          <p:spTgt spid="33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xEl>
                                              <p:pRg end="6" st="6"/>
                                            </p:txEl>
                                          </p:spTgt>
                                        </p:tgtEl>
                                        <p:attrNameLst>
                                          <p:attrName>style.visibility</p:attrName>
                                        </p:attrNameLst>
                                      </p:cBhvr>
                                      <p:to>
                                        <p:strVal val="visible"/>
                                      </p:to>
                                    </p:set>
                                    <p:animEffect filter="fade" transition="in">
                                      <p:cBhvr>
                                        <p:cTn dur="1000"/>
                                        <p:tgtEl>
                                          <p:spTgt spid="334">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tr" sz="2500"/>
              <a:t>Aktivasyon Fonksiyonu Neden Kullanılır?</a:t>
            </a:r>
            <a:endParaRPr sz="2500"/>
          </a:p>
        </p:txBody>
      </p:sp>
      <p:sp>
        <p:nvSpPr>
          <p:cNvPr id="341" name="Google Shape;341;p53"/>
          <p:cNvSpPr txBox="1"/>
          <p:nvPr>
            <p:ph idx="1" type="body"/>
          </p:nvPr>
        </p:nvSpPr>
        <p:spPr>
          <a:xfrm>
            <a:off x="311700" y="1152475"/>
            <a:ext cx="46536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400"/>
              <a:buFont typeface="Arial"/>
              <a:buNone/>
            </a:pPr>
            <a:r>
              <a:rPr lang="tr" sz="1500">
                <a:highlight>
                  <a:schemeClr val="lt1"/>
                </a:highlight>
              </a:rPr>
              <a:t>Yandaki örnek için lojistik regresyon modeli oluşturulduğunda modelin accuracy değeri %47 çıkmıştır. (Veri dağılımı eşit olduğundan accuracy metriği kullanılmıştır)</a:t>
            </a:r>
            <a:endParaRPr sz="1500">
              <a:highlight>
                <a:schemeClr val="lt1"/>
              </a:highlight>
            </a:endParaRPr>
          </a:p>
          <a:p>
            <a:pPr indent="0" lvl="0" marL="0" rtl="0" algn="l">
              <a:lnSpc>
                <a:spcPct val="115000"/>
              </a:lnSpc>
              <a:spcBef>
                <a:spcPts val="0"/>
              </a:spcBef>
              <a:spcAft>
                <a:spcPts val="0"/>
              </a:spcAft>
              <a:buClr>
                <a:schemeClr val="dk1"/>
              </a:buClr>
              <a:buSzPts val="1400"/>
              <a:buFont typeface="Arial"/>
              <a:buNone/>
            </a:pPr>
            <a:r>
              <a:t/>
            </a:r>
            <a:endParaRPr sz="1500">
              <a:highlight>
                <a:schemeClr val="lt1"/>
              </a:highlight>
            </a:endParaRPr>
          </a:p>
          <a:p>
            <a:pPr indent="0" lvl="0" marL="0" rtl="0" algn="l">
              <a:lnSpc>
                <a:spcPct val="115000"/>
              </a:lnSpc>
              <a:spcBef>
                <a:spcPts val="0"/>
              </a:spcBef>
              <a:spcAft>
                <a:spcPts val="0"/>
              </a:spcAft>
              <a:buClr>
                <a:schemeClr val="dk1"/>
              </a:buClr>
              <a:buSzPts val="1400"/>
              <a:buFont typeface="Arial"/>
              <a:buNone/>
            </a:pPr>
            <a:r>
              <a:rPr lang="tr" sz="1500">
                <a:highlight>
                  <a:schemeClr val="lt1"/>
                </a:highlight>
              </a:rPr>
              <a:t>Örneğe bakıldığında, iki sınıf arasındaki ayrımın lineer bir çizgiyle ayrılamayacağı kolayca görülebilir.</a:t>
            </a:r>
            <a:endParaRPr sz="1500">
              <a:highlight>
                <a:schemeClr val="lt1"/>
              </a:highlight>
            </a:endParaRPr>
          </a:p>
          <a:p>
            <a:pPr indent="0" lvl="0" marL="0" rtl="0" algn="l">
              <a:lnSpc>
                <a:spcPct val="115000"/>
              </a:lnSpc>
              <a:spcBef>
                <a:spcPts val="0"/>
              </a:spcBef>
              <a:spcAft>
                <a:spcPts val="0"/>
              </a:spcAft>
              <a:buClr>
                <a:schemeClr val="dk1"/>
              </a:buClr>
              <a:buSzPts val="1400"/>
              <a:buFont typeface="Arial"/>
              <a:buNone/>
            </a:pPr>
            <a:r>
              <a:t/>
            </a:r>
            <a:endParaRPr sz="1500">
              <a:highlight>
                <a:schemeClr val="lt1"/>
              </a:highlight>
            </a:endParaRPr>
          </a:p>
          <a:p>
            <a:pPr indent="0" lvl="0" marL="0" rtl="0" algn="l">
              <a:lnSpc>
                <a:spcPct val="115000"/>
              </a:lnSpc>
              <a:spcBef>
                <a:spcPts val="0"/>
              </a:spcBef>
              <a:spcAft>
                <a:spcPts val="0"/>
              </a:spcAft>
              <a:buClr>
                <a:schemeClr val="dk1"/>
              </a:buClr>
              <a:buSzPts val="1400"/>
              <a:buFont typeface="Arial"/>
              <a:buNone/>
            </a:pPr>
            <a:r>
              <a:rPr lang="tr" sz="1500">
                <a:highlight>
                  <a:schemeClr val="lt1"/>
                </a:highlight>
              </a:rPr>
              <a:t>Bu tip bir sorunu yapay sinir ağı ile çözerek gereken non-lineerlik gizli katmanlardaki aktivasyon fonksiyonları sayesinde sağlanabilir.</a:t>
            </a:r>
            <a:endParaRPr sz="1500">
              <a:highlight>
                <a:schemeClr val="lt1"/>
              </a:highlight>
            </a:endParaRPr>
          </a:p>
          <a:p>
            <a:pPr indent="0" lvl="0" marL="0" rtl="0" algn="l">
              <a:lnSpc>
                <a:spcPct val="115000"/>
              </a:lnSpc>
              <a:spcBef>
                <a:spcPts val="0"/>
              </a:spcBef>
              <a:spcAft>
                <a:spcPts val="0"/>
              </a:spcAft>
              <a:buClr>
                <a:schemeClr val="dk1"/>
              </a:buClr>
              <a:buSzPts val="1400"/>
              <a:buFont typeface="Arial"/>
              <a:buNone/>
            </a:pPr>
            <a:r>
              <a:t/>
            </a:r>
            <a:endParaRPr sz="1500">
              <a:highlight>
                <a:schemeClr val="lt1"/>
              </a:highlight>
            </a:endParaRPr>
          </a:p>
          <a:p>
            <a:pPr indent="0" lvl="0" marL="0" rtl="0" algn="l">
              <a:lnSpc>
                <a:spcPct val="115000"/>
              </a:lnSpc>
              <a:spcBef>
                <a:spcPts val="0"/>
              </a:spcBef>
              <a:spcAft>
                <a:spcPts val="0"/>
              </a:spcAft>
              <a:buClr>
                <a:schemeClr val="dk1"/>
              </a:buClr>
              <a:buSzPts val="1400"/>
              <a:buFont typeface="Arial"/>
              <a:buNone/>
            </a:pPr>
            <a:r>
              <a:t/>
            </a:r>
            <a:endParaRPr sz="1500">
              <a:highlight>
                <a:schemeClr val="lt1"/>
              </a:highlight>
            </a:endParaRPr>
          </a:p>
        </p:txBody>
      </p:sp>
      <p:pic>
        <p:nvPicPr>
          <p:cNvPr id="342" name="Google Shape;342;p53"/>
          <p:cNvPicPr preferRelativeResize="0"/>
          <p:nvPr/>
        </p:nvPicPr>
        <p:blipFill rotWithShape="1">
          <a:blip r:embed="rId3">
            <a:alphaModFix/>
          </a:blip>
          <a:srcRect b="2165" l="0" r="0" t="7606"/>
          <a:stretch/>
        </p:blipFill>
        <p:spPr>
          <a:xfrm>
            <a:off x="5073700" y="1666050"/>
            <a:ext cx="3695700" cy="2389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xEl>
                                              <p:pRg end="0" st="0"/>
                                            </p:txEl>
                                          </p:spTgt>
                                        </p:tgtEl>
                                        <p:attrNameLst>
                                          <p:attrName>style.visibility</p:attrName>
                                        </p:attrNameLst>
                                      </p:cBhvr>
                                      <p:to>
                                        <p:strVal val="visible"/>
                                      </p:to>
                                    </p:set>
                                    <p:animEffect filter="fade" transition="in">
                                      <p:cBhvr>
                                        <p:cTn dur="1000"/>
                                        <p:tgtEl>
                                          <p:spTgt spid="34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xEl>
                                              <p:pRg end="1" st="1"/>
                                            </p:txEl>
                                          </p:spTgt>
                                        </p:tgtEl>
                                        <p:attrNameLst>
                                          <p:attrName>style.visibility</p:attrName>
                                        </p:attrNameLst>
                                      </p:cBhvr>
                                      <p:to>
                                        <p:strVal val="visible"/>
                                      </p:to>
                                    </p:set>
                                    <p:animEffect filter="fade" transition="in">
                                      <p:cBhvr>
                                        <p:cTn dur="1000"/>
                                        <p:tgtEl>
                                          <p:spTgt spid="34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xEl>
                                              <p:pRg end="2" st="2"/>
                                            </p:txEl>
                                          </p:spTgt>
                                        </p:tgtEl>
                                        <p:attrNameLst>
                                          <p:attrName>style.visibility</p:attrName>
                                        </p:attrNameLst>
                                      </p:cBhvr>
                                      <p:to>
                                        <p:strVal val="visible"/>
                                      </p:to>
                                    </p:set>
                                    <p:animEffect filter="fade" transition="in">
                                      <p:cBhvr>
                                        <p:cTn dur="1000"/>
                                        <p:tgtEl>
                                          <p:spTgt spid="34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xEl>
                                              <p:pRg end="3" st="3"/>
                                            </p:txEl>
                                          </p:spTgt>
                                        </p:tgtEl>
                                        <p:attrNameLst>
                                          <p:attrName>style.visibility</p:attrName>
                                        </p:attrNameLst>
                                      </p:cBhvr>
                                      <p:to>
                                        <p:strVal val="visible"/>
                                      </p:to>
                                    </p:set>
                                    <p:animEffect filter="fade" transition="in">
                                      <p:cBhvr>
                                        <p:cTn dur="1000"/>
                                        <p:tgtEl>
                                          <p:spTgt spid="34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xEl>
                                              <p:pRg end="4" st="4"/>
                                            </p:txEl>
                                          </p:spTgt>
                                        </p:tgtEl>
                                        <p:attrNameLst>
                                          <p:attrName>style.visibility</p:attrName>
                                        </p:attrNameLst>
                                      </p:cBhvr>
                                      <p:to>
                                        <p:strVal val="visible"/>
                                      </p:to>
                                    </p:set>
                                    <p:animEffect filter="fade" transition="in">
                                      <p:cBhvr>
                                        <p:cTn dur="1000"/>
                                        <p:tgtEl>
                                          <p:spTgt spid="34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xEl>
                                              <p:pRg end="5" st="5"/>
                                            </p:txEl>
                                          </p:spTgt>
                                        </p:tgtEl>
                                        <p:attrNameLst>
                                          <p:attrName>style.visibility</p:attrName>
                                        </p:attrNameLst>
                                      </p:cBhvr>
                                      <p:to>
                                        <p:strVal val="visible"/>
                                      </p:to>
                                    </p:set>
                                    <p:animEffect filter="fade" transition="in">
                                      <p:cBhvr>
                                        <p:cTn dur="1000"/>
                                        <p:tgtEl>
                                          <p:spTgt spid="34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xEl>
                                              <p:pRg end="6" st="6"/>
                                            </p:txEl>
                                          </p:spTgt>
                                        </p:tgtEl>
                                        <p:attrNameLst>
                                          <p:attrName>style.visibility</p:attrName>
                                        </p:attrNameLst>
                                      </p:cBhvr>
                                      <p:to>
                                        <p:strVal val="visible"/>
                                      </p:to>
                                    </p:set>
                                    <p:animEffect filter="fade" transition="in">
                                      <p:cBhvr>
                                        <p:cTn dur="1000"/>
                                        <p:tgtEl>
                                          <p:spTgt spid="341">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tr" sz="6000"/>
              <a:t>Yaygın </a:t>
            </a:r>
            <a:r>
              <a:rPr lang="tr" sz="6000"/>
              <a:t>Aktivasyon </a:t>
            </a:r>
            <a:endParaRPr sz="6000"/>
          </a:p>
          <a:p>
            <a:pPr indent="0" lvl="0" marL="0" rtl="0" algn="ctr">
              <a:spcBef>
                <a:spcPts val="0"/>
              </a:spcBef>
              <a:spcAft>
                <a:spcPts val="0"/>
              </a:spcAft>
              <a:buNone/>
            </a:pPr>
            <a:r>
              <a:rPr lang="tr" sz="6000"/>
              <a:t>Fonksiyonları</a:t>
            </a:r>
            <a:endParaRPr sz="60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tr" sz="2500"/>
              <a:t>ReLU (Düzeltilmiş Doğrusal Birim) </a:t>
            </a:r>
            <a:endParaRPr sz="2500"/>
          </a:p>
        </p:txBody>
      </p:sp>
      <p:pic>
        <p:nvPicPr>
          <p:cNvPr id="353" name="Google Shape;353;p55"/>
          <p:cNvPicPr preferRelativeResize="0"/>
          <p:nvPr/>
        </p:nvPicPr>
        <p:blipFill>
          <a:blip r:embed="rId3">
            <a:alphaModFix/>
          </a:blip>
          <a:stretch>
            <a:fillRect/>
          </a:stretch>
        </p:blipFill>
        <p:spPr>
          <a:xfrm>
            <a:off x="4272600" y="1576363"/>
            <a:ext cx="4559700" cy="2568631"/>
          </a:xfrm>
          <a:prstGeom prst="rect">
            <a:avLst/>
          </a:prstGeom>
          <a:noFill/>
          <a:ln>
            <a:noFill/>
          </a:ln>
        </p:spPr>
      </p:pic>
      <p:sp>
        <p:nvSpPr>
          <p:cNvPr id="354" name="Google Shape;354;p55"/>
          <p:cNvSpPr txBox="1"/>
          <p:nvPr>
            <p:ph idx="1" type="body"/>
          </p:nvPr>
        </p:nvSpPr>
        <p:spPr>
          <a:xfrm>
            <a:off x="311700" y="1152475"/>
            <a:ext cx="40809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400"/>
              <a:buFont typeface="Arial"/>
              <a:buNone/>
            </a:pPr>
            <a:r>
              <a:rPr lang="tr"/>
              <a:t>ReLU, negatif değerler için 0, pozitif değerler için ise değerin kendisini döndüren bir aktivasyon fonksiyonudur.</a:t>
            </a:r>
            <a:endParaRPr/>
          </a:p>
          <a:p>
            <a:pPr indent="0" lvl="0" marL="0" rtl="0" algn="l">
              <a:lnSpc>
                <a:spcPct val="115000"/>
              </a:lnSpc>
              <a:spcBef>
                <a:spcPts val="0"/>
              </a:spcBef>
              <a:spcAft>
                <a:spcPts val="0"/>
              </a:spcAft>
              <a:buClr>
                <a:schemeClr val="dk1"/>
              </a:buClr>
              <a:buSzPts val="1400"/>
              <a:buFont typeface="Arial"/>
              <a:buNone/>
            </a:pPr>
            <a:r>
              <a:t/>
            </a:r>
            <a:endParaRPr/>
          </a:p>
          <a:p>
            <a:pPr indent="0" lvl="0" marL="0" rtl="0" algn="l">
              <a:lnSpc>
                <a:spcPct val="115000"/>
              </a:lnSpc>
              <a:spcBef>
                <a:spcPts val="0"/>
              </a:spcBef>
              <a:spcAft>
                <a:spcPts val="0"/>
              </a:spcAft>
              <a:buClr>
                <a:schemeClr val="dk1"/>
              </a:buClr>
              <a:buSzPts val="1400"/>
              <a:buFont typeface="Arial"/>
              <a:buNone/>
            </a:pPr>
            <a:r>
              <a:rPr lang="tr"/>
              <a:t>ReLU, tanh ve sigmoid ile karşılaştırıldığında daha basit matematiksel işlemler içerir, böylece hesaplama performansını daha da artırır.</a:t>
            </a:r>
            <a:endParaRPr/>
          </a:p>
          <a:p>
            <a:pPr indent="0" lvl="0" marL="0" rtl="0" algn="l">
              <a:lnSpc>
                <a:spcPct val="115000"/>
              </a:lnSpc>
              <a:spcBef>
                <a:spcPts val="0"/>
              </a:spcBef>
              <a:spcAft>
                <a:spcPts val="0"/>
              </a:spcAft>
              <a:buClr>
                <a:schemeClr val="dk1"/>
              </a:buClr>
              <a:buSzPts val="1400"/>
              <a:buFont typeface="Arial"/>
              <a:buNone/>
            </a:pPr>
            <a:r>
              <a:t/>
            </a:r>
            <a:endParaRPr/>
          </a:p>
          <a:p>
            <a:pPr indent="0" lvl="0" marL="0" rtl="0" algn="l">
              <a:lnSpc>
                <a:spcPct val="115000"/>
              </a:lnSpc>
              <a:spcBef>
                <a:spcPts val="0"/>
              </a:spcBef>
              <a:spcAft>
                <a:spcPts val="0"/>
              </a:spcAft>
              <a:buClr>
                <a:schemeClr val="dk1"/>
              </a:buClr>
              <a:buSzPts val="1400"/>
              <a:buFont typeface="Arial"/>
              <a:buNone/>
            </a:pPr>
            <a:r>
              <a:rPr lang="tr"/>
              <a:t>ReLU, küçük çıktılar üretmediği için Vanishing Gradient sorununa çözüm olarak kullanılır.</a:t>
            </a:r>
            <a:endParaRPr>
              <a:highlight>
                <a:srgbClr val="FFFFFF"/>
              </a:highlight>
            </a:endParaRPr>
          </a:p>
          <a:p>
            <a:pPr indent="0" lvl="0" marL="0" rtl="0" algn="l">
              <a:lnSpc>
                <a:spcPct val="115000"/>
              </a:lnSpc>
              <a:spcBef>
                <a:spcPts val="0"/>
              </a:spcBef>
              <a:spcAft>
                <a:spcPts val="0"/>
              </a:spcAft>
              <a:buClr>
                <a:schemeClr val="dk1"/>
              </a:buClr>
              <a:buSzPts val="1400"/>
              <a:buFont typeface="Arial"/>
              <a:buNone/>
            </a:pPr>
            <a:r>
              <a:t/>
            </a:r>
            <a:endParaRPr>
              <a:highlight>
                <a:srgbClr val="FFFFFF"/>
              </a:highlight>
            </a:endParaRPr>
          </a:p>
          <a:p>
            <a:pPr indent="0" lvl="0" marL="0" rtl="0" algn="l">
              <a:lnSpc>
                <a:spcPct val="115000"/>
              </a:lnSpc>
              <a:spcBef>
                <a:spcPts val="0"/>
              </a:spcBef>
              <a:spcAft>
                <a:spcPts val="0"/>
              </a:spcAft>
              <a:buClr>
                <a:schemeClr val="dk1"/>
              </a:buClr>
              <a:buSzPts val="1400"/>
              <a:buFont typeface="Arial"/>
              <a:buNone/>
            </a:pPr>
            <a:r>
              <a:rPr i="1" lang="tr">
                <a:solidFill>
                  <a:schemeClr val="dk2"/>
                </a:solidFill>
                <a:highlight>
                  <a:srgbClr val="FFFFFF"/>
                </a:highlight>
              </a:rPr>
              <a:t>ReLU ağın yalnızca gizli katmanlarında kullanılabilir.</a:t>
            </a:r>
            <a:endParaRPr i="1">
              <a:solidFill>
                <a:schemeClr val="dk2"/>
              </a:solidFill>
            </a:endParaRPr>
          </a:p>
        </p:txBody>
      </p:sp>
      <p:pic>
        <p:nvPicPr>
          <p:cNvPr id="355" name="Google Shape;355;p55"/>
          <p:cNvPicPr preferRelativeResize="0"/>
          <p:nvPr/>
        </p:nvPicPr>
        <p:blipFill>
          <a:blip r:embed="rId4">
            <a:alphaModFix/>
          </a:blip>
          <a:stretch>
            <a:fillRect/>
          </a:stretch>
        </p:blipFill>
        <p:spPr>
          <a:xfrm>
            <a:off x="5538813" y="1274848"/>
            <a:ext cx="2027275" cy="410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xEl>
                                              <p:pRg end="0" st="0"/>
                                            </p:txEl>
                                          </p:spTgt>
                                        </p:tgtEl>
                                        <p:attrNameLst>
                                          <p:attrName>style.visibility</p:attrName>
                                        </p:attrNameLst>
                                      </p:cBhvr>
                                      <p:to>
                                        <p:strVal val="visible"/>
                                      </p:to>
                                    </p:set>
                                    <p:animEffect filter="fade" transition="in">
                                      <p:cBhvr>
                                        <p:cTn dur="1000"/>
                                        <p:tgtEl>
                                          <p:spTgt spid="3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xEl>
                                              <p:pRg end="1" st="1"/>
                                            </p:txEl>
                                          </p:spTgt>
                                        </p:tgtEl>
                                        <p:attrNameLst>
                                          <p:attrName>style.visibility</p:attrName>
                                        </p:attrNameLst>
                                      </p:cBhvr>
                                      <p:to>
                                        <p:strVal val="visible"/>
                                      </p:to>
                                    </p:set>
                                    <p:animEffect filter="fade" transition="in">
                                      <p:cBhvr>
                                        <p:cTn dur="1000"/>
                                        <p:tgtEl>
                                          <p:spTgt spid="35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xEl>
                                              <p:pRg end="2" st="2"/>
                                            </p:txEl>
                                          </p:spTgt>
                                        </p:tgtEl>
                                        <p:attrNameLst>
                                          <p:attrName>style.visibility</p:attrName>
                                        </p:attrNameLst>
                                      </p:cBhvr>
                                      <p:to>
                                        <p:strVal val="visible"/>
                                      </p:to>
                                    </p:set>
                                    <p:animEffect filter="fade" transition="in">
                                      <p:cBhvr>
                                        <p:cTn dur="1000"/>
                                        <p:tgtEl>
                                          <p:spTgt spid="35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xEl>
                                              <p:pRg end="3" st="3"/>
                                            </p:txEl>
                                          </p:spTgt>
                                        </p:tgtEl>
                                        <p:attrNameLst>
                                          <p:attrName>style.visibility</p:attrName>
                                        </p:attrNameLst>
                                      </p:cBhvr>
                                      <p:to>
                                        <p:strVal val="visible"/>
                                      </p:to>
                                    </p:set>
                                    <p:animEffect filter="fade" transition="in">
                                      <p:cBhvr>
                                        <p:cTn dur="1000"/>
                                        <p:tgtEl>
                                          <p:spTgt spid="35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xEl>
                                              <p:pRg end="4" st="4"/>
                                            </p:txEl>
                                          </p:spTgt>
                                        </p:tgtEl>
                                        <p:attrNameLst>
                                          <p:attrName>style.visibility</p:attrName>
                                        </p:attrNameLst>
                                      </p:cBhvr>
                                      <p:to>
                                        <p:strVal val="visible"/>
                                      </p:to>
                                    </p:set>
                                    <p:animEffect filter="fade" transition="in">
                                      <p:cBhvr>
                                        <p:cTn dur="1000"/>
                                        <p:tgtEl>
                                          <p:spTgt spid="35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xEl>
                                              <p:pRg end="5" st="5"/>
                                            </p:txEl>
                                          </p:spTgt>
                                        </p:tgtEl>
                                        <p:attrNameLst>
                                          <p:attrName>style.visibility</p:attrName>
                                        </p:attrNameLst>
                                      </p:cBhvr>
                                      <p:to>
                                        <p:strVal val="visible"/>
                                      </p:to>
                                    </p:set>
                                    <p:animEffect filter="fade" transition="in">
                                      <p:cBhvr>
                                        <p:cTn dur="1000"/>
                                        <p:tgtEl>
                                          <p:spTgt spid="35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xEl>
                                              <p:pRg end="6" st="6"/>
                                            </p:txEl>
                                          </p:spTgt>
                                        </p:tgtEl>
                                        <p:attrNameLst>
                                          <p:attrName>style.visibility</p:attrName>
                                        </p:attrNameLst>
                                      </p:cBhvr>
                                      <p:to>
                                        <p:strVal val="visible"/>
                                      </p:to>
                                    </p:set>
                                    <p:animEffect filter="fade" transition="in">
                                      <p:cBhvr>
                                        <p:cTn dur="1000"/>
                                        <p:tgtEl>
                                          <p:spTgt spid="354">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Sigmoid Fonksiyonu</a:t>
            </a:r>
            <a:endParaRPr/>
          </a:p>
        </p:txBody>
      </p:sp>
      <p:sp>
        <p:nvSpPr>
          <p:cNvPr id="361" name="Google Shape;361;p5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1500">
                <a:highlight>
                  <a:srgbClr val="FFFFFF"/>
                </a:highlight>
              </a:rPr>
              <a:t>Doğrusal olmayan(</a:t>
            </a:r>
            <a:r>
              <a:rPr b="1" lang="tr" sz="1500">
                <a:highlight>
                  <a:srgbClr val="FFFFFF"/>
                </a:highlight>
              </a:rPr>
              <a:t>non-linear</a:t>
            </a:r>
            <a:r>
              <a:rPr lang="tr" sz="1500">
                <a:highlight>
                  <a:srgbClr val="FFFFFF"/>
                </a:highlight>
              </a:rPr>
              <a:t>) bir fonksiyondur. Karar vermeye yönelik olasılıksal bir yaklaşıma sahip bir yapıda olan bu fonksiyonun değer aralığı [0,1] arasındadır. </a:t>
            </a:r>
            <a:endParaRPr sz="1500">
              <a:highlight>
                <a:srgbClr val="FFFFFF"/>
              </a:highlight>
            </a:endParaRPr>
          </a:p>
          <a:p>
            <a:pPr indent="-323850" lvl="0" marL="457200" rtl="0" algn="l">
              <a:spcBef>
                <a:spcPts val="1200"/>
              </a:spcBef>
              <a:spcAft>
                <a:spcPts val="0"/>
              </a:spcAft>
              <a:buSzPts val="1500"/>
              <a:buChar char="●"/>
            </a:pPr>
            <a:r>
              <a:rPr lang="tr" sz="1500">
                <a:highlight>
                  <a:srgbClr val="FFFFFF"/>
                </a:highlight>
              </a:rPr>
              <a:t>Bu fonksiyonlardaki x değerinin değişimleri y değeri üzerinde ciddi değişikliğe neden olacaktır</a:t>
            </a:r>
            <a:endParaRPr sz="1500">
              <a:highlight>
                <a:srgbClr val="FFFFFF"/>
              </a:highlight>
            </a:endParaRPr>
          </a:p>
          <a:p>
            <a:pPr indent="-323850" lvl="0" marL="457200" rtl="0" algn="l">
              <a:spcBef>
                <a:spcPts val="1200"/>
              </a:spcBef>
              <a:spcAft>
                <a:spcPts val="1200"/>
              </a:spcAft>
              <a:buSzPts val="1500"/>
              <a:buChar char="●"/>
            </a:pPr>
            <a:r>
              <a:rPr lang="tr" sz="1500">
                <a:highlight>
                  <a:srgbClr val="FFFFFF"/>
                </a:highlight>
              </a:rPr>
              <a:t>x (-sonsuz, +sonsuz) arasında ne kadar değişirse değişsin aktivasyon değeri her zaman 0 ile 1 arasında olacaktır</a:t>
            </a:r>
            <a:endParaRPr sz="1500">
              <a:highlight>
                <a:srgbClr val="FFFFFF"/>
              </a:highlight>
            </a:endParaRPr>
          </a:p>
        </p:txBody>
      </p:sp>
      <p:pic>
        <p:nvPicPr>
          <p:cNvPr id="362" name="Google Shape;362;p56"/>
          <p:cNvPicPr preferRelativeResize="0"/>
          <p:nvPr/>
        </p:nvPicPr>
        <p:blipFill>
          <a:blip r:embed="rId3">
            <a:alphaModFix/>
          </a:blip>
          <a:stretch>
            <a:fillRect/>
          </a:stretch>
        </p:blipFill>
        <p:spPr>
          <a:xfrm>
            <a:off x="4828250" y="1431925"/>
            <a:ext cx="3810000" cy="2857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
                                            <p:txEl>
                                              <p:pRg end="0" st="0"/>
                                            </p:txEl>
                                          </p:spTgt>
                                        </p:tgtEl>
                                        <p:attrNameLst>
                                          <p:attrName>style.visibility</p:attrName>
                                        </p:attrNameLst>
                                      </p:cBhvr>
                                      <p:to>
                                        <p:strVal val="visible"/>
                                      </p:to>
                                    </p:set>
                                    <p:animEffect filter="fade" transition="in">
                                      <p:cBhvr>
                                        <p:cTn dur="1000"/>
                                        <p:tgtEl>
                                          <p:spTgt spid="36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
                                            <p:txEl>
                                              <p:pRg end="1" st="1"/>
                                            </p:txEl>
                                          </p:spTgt>
                                        </p:tgtEl>
                                        <p:attrNameLst>
                                          <p:attrName>style.visibility</p:attrName>
                                        </p:attrNameLst>
                                      </p:cBhvr>
                                      <p:to>
                                        <p:strVal val="visible"/>
                                      </p:to>
                                    </p:set>
                                    <p:animEffect filter="fade" transition="in">
                                      <p:cBhvr>
                                        <p:cTn dur="1000"/>
                                        <p:tgtEl>
                                          <p:spTgt spid="36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
                                            <p:txEl>
                                              <p:pRg end="2" st="2"/>
                                            </p:txEl>
                                          </p:spTgt>
                                        </p:tgtEl>
                                        <p:attrNameLst>
                                          <p:attrName>style.visibility</p:attrName>
                                        </p:attrNameLst>
                                      </p:cBhvr>
                                      <p:to>
                                        <p:strVal val="visible"/>
                                      </p:to>
                                    </p:set>
                                    <p:animEffect filter="fade" transition="in">
                                      <p:cBhvr>
                                        <p:cTn dur="1000"/>
                                        <p:tgtEl>
                                          <p:spTgt spid="36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ctrTitle"/>
          </p:nvPr>
        </p:nvSpPr>
        <p:spPr>
          <a:xfrm>
            <a:off x="1376706" y="1274406"/>
            <a:ext cx="6390600" cy="15396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dk1"/>
              </a:buClr>
              <a:buSzPts val="4500"/>
              <a:buFont typeface="Century"/>
              <a:buNone/>
            </a:pPr>
            <a:r>
              <a:rPr lang="tr"/>
              <a:t>Mert Çobanov</a:t>
            </a:r>
            <a:endParaRPr/>
          </a:p>
        </p:txBody>
      </p:sp>
      <p:sp>
        <p:nvSpPr>
          <p:cNvPr id="114" name="Google Shape;114;p21"/>
          <p:cNvSpPr txBox="1"/>
          <p:nvPr>
            <p:ph idx="1" type="subTitle"/>
          </p:nvPr>
        </p:nvSpPr>
        <p:spPr>
          <a:xfrm>
            <a:off x="2917951" y="3706247"/>
            <a:ext cx="3308100" cy="876300"/>
          </a:xfrm>
          <a:prstGeom prst="rect">
            <a:avLst/>
          </a:prstGeom>
          <a:noFill/>
          <a:ln>
            <a:noFill/>
          </a:ln>
        </p:spPr>
        <p:txBody>
          <a:bodyPr anchorCtr="0" anchor="t" bIns="34275" lIns="68575" spcFirstLastPara="1" rIns="68575" wrap="square" tIns="34275">
            <a:normAutofit lnSpcReduction="20000"/>
          </a:bodyPr>
          <a:lstStyle/>
          <a:p>
            <a:pPr indent="0" lvl="0" marL="0" rtl="0" algn="ctr">
              <a:lnSpc>
                <a:spcPct val="90000"/>
              </a:lnSpc>
              <a:spcBef>
                <a:spcPts val="0"/>
              </a:spcBef>
              <a:spcAft>
                <a:spcPts val="0"/>
              </a:spcAft>
              <a:buClr>
                <a:schemeClr val="dk1"/>
              </a:buClr>
              <a:buSzPts val="1400"/>
              <a:buNone/>
            </a:pPr>
            <a:r>
              <a:rPr b="1" lang="tr" sz="1400"/>
              <a:t>Github: </a:t>
            </a:r>
            <a:r>
              <a:rPr lang="tr" sz="1400"/>
              <a:t>cobanov</a:t>
            </a:r>
            <a:endParaRPr/>
          </a:p>
          <a:p>
            <a:pPr indent="0" lvl="0" marL="0" rtl="0" algn="ctr">
              <a:lnSpc>
                <a:spcPct val="90000"/>
              </a:lnSpc>
              <a:spcBef>
                <a:spcPts val="800"/>
              </a:spcBef>
              <a:spcAft>
                <a:spcPts val="0"/>
              </a:spcAft>
              <a:buClr>
                <a:schemeClr val="dk1"/>
              </a:buClr>
              <a:buSzPts val="1400"/>
              <a:buNone/>
            </a:pPr>
            <a:r>
              <a:rPr b="1" lang="tr" sz="1400"/>
              <a:t>Linkedin: </a:t>
            </a:r>
            <a:r>
              <a:rPr lang="tr" sz="1400"/>
              <a:t>mertcobanoglu</a:t>
            </a:r>
            <a:endParaRPr/>
          </a:p>
          <a:p>
            <a:pPr indent="0" lvl="0" marL="0" rtl="0" algn="ctr">
              <a:lnSpc>
                <a:spcPct val="90000"/>
              </a:lnSpc>
              <a:spcBef>
                <a:spcPts val="800"/>
              </a:spcBef>
              <a:spcAft>
                <a:spcPts val="0"/>
              </a:spcAft>
              <a:buClr>
                <a:schemeClr val="dk1"/>
              </a:buClr>
              <a:buSzPts val="1400"/>
              <a:buNone/>
            </a:pPr>
            <a:r>
              <a:rPr b="1" lang="tr" sz="1400"/>
              <a:t>Twitter</a:t>
            </a:r>
            <a:r>
              <a:rPr b="1" lang="tr" sz="1400"/>
              <a:t>: </a:t>
            </a:r>
            <a:r>
              <a:rPr lang="tr" sz="1400"/>
              <a:t>mertcobanov</a:t>
            </a:r>
            <a:endParaRPr sz="14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Softmax</a:t>
            </a:r>
            <a:endParaRPr/>
          </a:p>
        </p:txBody>
      </p:sp>
      <p:sp>
        <p:nvSpPr>
          <p:cNvPr id="368" name="Google Shape;368;p5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tr" sz="1600">
                <a:solidFill>
                  <a:srgbClr val="292929"/>
                </a:solidFill>
                <a:highlight>
                  <a:srgbClr val="FFFFFF"/>
                </a:highlight>
                <a:latin typeface="Georgia"/>
                <a:ea typeface="Georgia"/>
                <a:cs typeface="Georgia"/>
                <a:sym typeface="Georgia"/>
              </a:rPr>
              <a:t>Softmax</a:t>
            </a:r>
            <a:r>
              <a:rPr lang="tr" sz="1600">
                <a:solidFill>
                  <a:srgbClr val="292929"/>
                </a:solidFill>
                <a:highlight>
                  <a:srgbClr val="FFFFFF"/>
                </a:highlight>
                <a:latin typeface="Georgia"/>
                <a:ea typeface="Georgia"/>
                <a:cs typeface="Georgia"/>
                <a:sym typeface="Georgia"/>
              </a:rPr>
              <a:t>, </a:t>
            </a:r>
            <a:r>
              <a:rPr lang="tr" sz="1500"/>
              <a:t>Çok sınıflı bir sınıflandırma probleminde, </a:t>
            </a:r>
            <a:r>
              <a:rPr lang="tr" sz="1600">
                <a:solidFill>
                  <a:srgbClr val="292929"/>
                </a:solidFill>
                <a:highlight>
                  <a:srgbClr val="FFFFFF"/>
                </a:highlight>
                <a:latin typeface="Georgia"/>
                <a:ea typeface="Georgia"/>
                <a:cs typeface="Georgia"/>
                <a:sym typeface="Georgia"/>
              </a:rPr>
              <a:t>çıktı olarak her sınıfa ait olasılık sonucu döndürür.</a:t>
            </a:r>
            <a:endParaRPr sz="1500"/>
          </a:p>
          <a:p>
            <a:pPr indent="0" lvl="0" marL="0" rtl="0" algn="l">
              <a:spcBef>
                <a:spcPts val="1200"/>
              </a:spcBef>
              <a:spcAft>
                <a:spcPts val="0"/>
              </a:spcAft>
              <a:buNone/>
            </a:pPr>
            <a:r>
              <a:rPr lang="tr" sz="1500"/>
              <a:t>Çok sınıflı işlemlerde ağınız bir </a:t>
            </a:r>
            <a:r>
              <a:rPr b="1" lang="tr" sz="1500"/>
              <a:t>softmax aktivasyon fonksiyonu</a:t>
            </a:r>
            <a:r>
              <a:rPr lang="tr" sz="1500"/>
              <a:t> ile bitmelidir, böylece N çıkış sınıfı üzerinde bir olasılık dağılımı verecektir.</a:t>
            </a:r>
            <a:endParaRPr sz="1500"/>
          </a:p>
          <a:p>
            <a:pPr indent="0" lvl="0" marL="0" rtl="0" algn="l">
              <a:spcBef>
                <a:spcPts val="1200"/>
              </a:spcBef>
              <a:spcAft>
                <a:spcPts val="1200"/>
              </a:spcAft>
              <a:buNone/>
            </a:pPr>
            <a:r>
              <a:t/>
            </a:r>
            <a:endParaRPr sz="1500"/>
          </a:p>
        </p:txBody>
      </p:sp>
      <p:pic>
        <p:nvPicPr>
          <p:cNvPr id="369" name="Google Shape;369;p57"/>
          <p:cNvPicPr preferRelativeResize="0"/>
          <p:nvPr/>
        </p:nvPicPr>
        <p:blipFill>
          <a:blip r:embed="rId3">
            <a:alphaModFix/>
          </a:blip>
          <a:stretch>
            <a:fillRect/>
          </a:stretch>
        </p:blipFill>
        <p:spPr>
          <a:xfrm>
            <a:off x="5633976" y="1124600"/>
            <a:ext cx="3120501" cy="1494525"/>
          </a:xfrm>
          <a:prstGeom prst="rect">
            <a:avLst/>
          </a:prstGeom>
          <a:noFill/>
          <a:ln>
            <a:noFill/>
          </a:ln>
        </p:spPr>
      </p:pic>
      <p:pic>
        <p:nvPicPr>
          <p:cNvPr id="370" name="Google Shape;370;p57"/>
          <p:cNvPicPr preferRelativeResize="0"/>
          <p:nvPr/>
        </p:nvPicPr>
        <p:blipFill rotWithShape="1">
          <a:blip r:embed="rId4">
            <a:alphaModFix/>
          </a:blip>
          <a:srcRect b="0" l="3353" r="4259" t="0"/>
          <a:stretch/>
        </p:blipFill>
        <p:spPr>
          <a:xfrm>
            <a:off x="5871300" y="2726000"/>
            <a:ext cx="2883175" cy="2078625"/>
          </a:xfrm>
          <a:prstGeom prst="rect">
            <a:avLst/>
          </a:prstGeom>
          <a:noFill/>
          <a:ln>
            <a:noFill/>
          </a:ln>
        </p:spPr>
      </p:pic>
      <p:pic>
        <p:nvPicPr>
          <p:cNvPr id="371" name="Google Shape;371;p57"/>
          <p:cNvPicPr preferRelativeResize="0"/>
          <p:nvPr/>
        </p:nvPicPr>
        <p:blipFill>
          <a:blip r:embed="rId5">
            <a:alphaModFix/>
          </a:blip>
          <a:stretch>
            <a:fillRect/>
          </a:stretch>
        </p:blipFill>
        <p:spPr>
          <a:xfrm>
            <a:off x="590320" y="3469175"/>
            <a:ext cx="2961300" cy="1039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xEl>
                                              <p:pRg end="0" st="0"/>
                                            </p:txEl>
                                          </p:spTgt>
                                        </p:tgtEl>
                                        <p:attrNameLst>
                                          <p:attrName>style.visibility</p:attrName>
                                        </p:attrNameLst>
                                      </p:cBhvr>
                                      <p:to>
                                        <p:strVal val="visible"/>
                                      </p:to>
                                    </p:set>
                                    <p:animEffect filter="fade" transition="in">
                                      <p:cBhvr>
                                        <p:cTn dur="1000"/>
                                        <p:tgtEl>
                                          <p:spTgt spid="3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xEl>
                                              <p:pRg end="1" st="1"/>
                                            </p:txEl>
                                          </p:spTgt>
                                        </p:tgtEl>
                                        <p:attrNameLst>
                                          <p:attrName>style.visibility</p:attrName>
                                        </p:attrNameLst>
                                      </p:cBhvr>
                                      <p:to>
                                        <p:strVal val="visible"/>
                                      </p:to>
                                    </p:set>
                                    <p:animEffect filter="fade" transition="in">
                                      <p:cBhvr>
                                        <p:cTn dur="1000"/>
                                        <p:tgtEl>
                                          <p:spTgt spid="36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xEl>
                                              <p:pRg end="2" st="2"/>
                                            </p:txEl>
                                          </p:spTgt>
                                        </p:tgtEl>
                                        <p:attrNameLst>
                                          <p:attrName>style.visibility</p:attrName>
                                        </p:attrNameLst>
                                      </p:cBhvr>
                                      <p:to>
                                        <p:strVal val="visible"/>
                                      </p:to>
                                    </p:set>
                                    <p:animEffect filter="fade" transition="in">
                                      <p:cBhvr>
                                        <p:cTn dur="1000"/>
                                        <p:tgtEl>
                                          <p:spTgt spid="36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Tanh Fonksiyonu (Hiperbolik Tanjant)</a:t>
            </a:r>
            <a:endParaRPr/>
          </a:p>
        </p:txBody>
      </p:sp>
      <p:sp>
        <p:nvSpPr>
          <p:cNvPr id="377" name="Google Shape;377;p58"/>
          <p:cNvSpPr txBox="1"/>
          <p:nvPr>
            <p:ph idx="1" type="body"/>
          </p:nvPr>
        </p:nvSpPr>
        <p:spPr>
          <a:xfrm>
            <a:off x="311700" y="1152475"/>
            <a:ext cx="4138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Karakteristik olarak Sigmoid fonksiyonuna benzese de çıktı 0’da ortalanır ve sınırlar -1 ve 1 olur.</a:t>
            </a:r>
            <a:endParaRPr/>
          </a:p>
          <a:p>
            <a:pPr indent="0" lvl="0" marL="0" rtl="0" algn="l">
              <a:spcBef>
                <a:spcPts val="1200"/>
              </a:spcBef>
              <a:spcAft>
                <a:spcPts val="0"/>
              </a:spcAft>
              <a:buNone/>
            </a:pPr>
            <a:r>
              <a:rPr lang="tr"/>
              <a:t>Tanh fonksiyonu </a:t>
            </a:r>
            <a:r>
              <a:rPr lang="tr">
                <a:highlight>
                  <a:srgbClr val="C9DAF8"/>
                </a:highlight>
              </a:rPr>
              <a:t>ölçeklenmiş Sigmoid fonksiyonu</a:t>
            </a:r>
            <a:r>
              <a:rPr lang="tr"/>
              <a:t>dur ve Sigmoid fonksiyonuna göre daha hızlı yakınsar.</a:t>
            </a:r>
            <a:endParaRPr/>
          </a:p>
          <a:p>
            <a:pPr indent="0" lvl="0" marL="0" rtl="0" algn="l">
              <a:spcBef>
                <a:spcPts val="1200"/>
              </a:spcBef>
              <a:spcAft>
                <a:spcPts val="1200"/>
              </a:spcAft>
              <a:buNone/>
            </a:pPr>
            <a:r>
              <a:rPr lang="tr"/>
              <a:t>Çıktı sınırları Sigmoid’e göre genişlemiş olsa da Vanishing Gradient problemine takılmaya devam eder.</a:t>
            </a:r>
            <a:endParaRPr/>
          </a:p>
        </p:txBody>
      </p:sp>
      <p:pic>
        <p:nvPicPr>
          <p:cNvPr id="378" name="Google Shape;378;p58"/>
          <p:cNvPicPr preferRelativeResize="0"/>
          <p:nvPr/>
        </p:nvPicPr>
        <p:blipFill rotWithShape="1">
          <a:blip r:embed="rId3">
            <a:alphaModFix/>
          </a:blip>
          <a:srcRect b="0" l="0" r="3222" t="0"/>
          <a:stretch/>
        </p:blipFill>
        <p:spPr>
          <a:xfrm>
            <a:off x="5149025" y="1303138"/>
            <a:ext cx="3683275" cy="2537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xEl>
                                              <p:pRg end="0" st="0"/>
                                            </p:txEl>
                                          </p:spTgt>
                                        </p:tgtEl>
                                        <p:attrNameLst>
                                          <p:attrName>style.visibility</p:attrName>
                                        </p:attrNameLst>
                                      </p:cBhvr>
                                      <p:to>
                                        <p:strVal val="visible"/>
                                      </p:to>
                                    </p:set>
                                    <p:animEffect filter="fade" transition="in">
                                      <p:cBhvr>
                                        <p:cTn dur="1000"/>
                                        <p:tgtEl>
                                          <p:spTgt spid="3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xEl>
                                              <p:pRg end="1" st="1"/>
                                            </p:txEl>
                                          </p:spTgt>
                                        </p:tgtEl>
                                        <p:attrNameLst>
                                          <p:attrName>style.visibility</p:attrName>
                                        </p:attrNameLst>
                                      </p:cBhvr>
                                      <p:to>
                                        <p:strVal val="visible"/>
                                      </p:to>
                                    </p:set>
                                    <p:animEffect filter="fade" transition="in">
                                      <p:cBhvr>
                                        <p:cTn dur="1000"/>
                                        <p:tgtEl>
                                          <p:spTgt spid="37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xEl>
                                              <p:pRg end="2" st="2"/>
                                            </p:txEl>
                                          </p:spTgt>
                                        </p:tgtEl>
                                        <p:attrNameLst>
                                          <p:attrName>style.visibility</p:attrName>
                                        </p:attrNameLst>
                                      </p:cBhvr>
                                      <p:to>
                                        <p:strVal val="visible"/>
                                      </p:to>
                                    </p:set>
                                    <p:animEffect filter="fade" transition="in">
                                      <p:cBhvr>
                                        <p:cTn dur="1000"/>
                                        <p:tgtEl>
                                          <p:spTgt spid="37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tr" sz="6000"/>
              <a:t>Sinir Ağlarının </a:t>
            </a:r>
            <a:endParaRPr sz="6000"/>
          </a:p>
          <a:p>
            <a:pPr indent="0" lvl="0" marL="0" rtl="0" algn="ctr">
              <a:spcBef>
                <a:spcPts val="0"/>
              </a:spcBef>
              <a:spcAft>
                <a:spcPts val="0"/>
              </a:spcAft>
              <a:buNone/>
            </a:pPr>
            <a:r>
              <a:rPr lang="tr" sz="6000"/>
              <a:t>Optimizasyonu</a:t>
            </a:r>
            <a:endParaRPr sz="60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Clr>
                <a:schemeClr val="dk1"/>
              </a:buClr>
              <a:buSzPct val="117857"/>
              <a:buFont typeface="Century"/>
              <a:buNone/>
            </a:pPr>
            <a:r>
              <a:rPr lang="tr"/>
              <a:t>Backpropagation (Geri Yayılım)</a:t>
            </a:r>
            <a:endParaRPr/>
          </a:p>
          <a:p>
            <a:pPr indent="0" lvl="0" marL="0" rtl="0" algn="l">
              <a:spcBef>
                <a:spcPts val="0"/>
              </a:spcBef>
              <a:spcAft>
                <a:spcPts val="0"/>
              </a:spcAft>
              <a:buNone/>
            </a:pPr>
            <a:r>
              <a:t/>
            </a:r>
            <a:endParaRPr/>
          </a:p>
        </p:txBody>
      </p:sp>
      <p:sp>
        <p:nvSpPr>
          <p:cNvPr id="389" name="Google Shape;389;p60"/>
          <p:cNvSpPr txBox="1"/>
          <p:nvPr>
            <p:ph idx="1" type="body"/>
          </p:nvPr>
        </p:nvSpPr>
        <p:spPr>
          <a:xfrm>
            <a:off x="311700" y="1152475"/>
            <a:ext cx="8520600" cy="1640400"/>
          </a:xfrm>
          <a:prstGeom prst="rect">
            <a:avLst/>
          </a:prstGeom>
        </p:spPr>
        <p:txBody>
          <a:bodyPr anchorCtr="0" anchor="t" bIns="91425" lIns="91425" spcFirstLastPara="1" rIns="91425" wrap="square" tIns="91425">
            <a:normAutofit/>
          </a:bodyPr>
          <a:lstStyle/>
          <a:p>
            <a:pPr indent="0" lvl="0" marL="0" rtl="0" algn="just">
              <a:lnSpc>
                <a:spcPct val="115000"/>
              </a:lnSpc>
              <a:spcBef>
                <a:spcPts val="0"/>
              </a:spcBef>
              <a:spcAft>
                <a:spcPts val="0"/>
              </a:spcAft>
              <a:buClr>
                <a:schemeClr val="dk1"/>
              </a:buClr>
              <a:buSzPts val="1400"/>
              <a:buFont typeface="Arial"/>
              <a:buNone/>
            </a:pPr>
            <a:r>
              <a:rPr lang="tr"/>
              <a:t>Geri yayılım, istenen çıktıyı dikkate alarak sinir ağındaki ağırlıkları güncellemek için kullanılan bir yöntemdir. Her bir ağırlığa göre türev, zincir kuralı kullanılarak hesaplanır.</a:t>
            </a:r>
            <a:endParaRPr/>
          </a:p>
          <a:p>
            <a:pPr indent="0" lvl="0" marL="0" rtl="0" algn="just">
              <a:lnSpc>
                <a:spcPct val="115000"/>
              </a:lnSpc>
              <a:spcBef>
                <a:spcPts val="1200"/>
              </a:spcBef>
              <a:spcAft>
                <a:spcPts val="0"/>
              </a:spcAft>
              <a:buNone/>
            </a:pPr>
            <a:r>
              <a:rPr lang="tr"/>
              <a:t>• Adım 1: Bir küme eğitim verisi alın ve kaybı hesaplamak için ileriye doğru ilerleyin. </a:t>
            </a:r>
            <a:br>
              <a:rPr lang="tr"/>
            </a:br>
            <a:r>
              <a:rPr lang="tr"/>
              <a:t>• Adım 2: Her ağırlığa göre kaybın derecesini elde etmek için kaybı tekrar geriye doğru yayın. </a:t>
            </a:r>
            <a:br>
              <a:rPr lang="tr"/>
            </a:br>
            <a:r>
              <a:rPr lang="tr"/>
              <a:t>• Adım 3: Ağın ağırlıklarını güncellemek için gradyanları kullanın.</a:t>
            </a:r>
            <a:endParaRPr/>
          </a:p>
        </p:txBody>
      </p:sp>
      <p:pic>
        <p:nvPicPr>
          <p:cNvPr id="390" name="Google Shape;390;p60"/>
          <p:cNvPicPr preferRelativeResize="0"/>
          <p:nvPr/>
        </p:nvPicPr>
        <p:blipFill rotWithShape="1">
          <a:blip r:embed="rId3">
            <a:alphaModFix/>
          </a:blip>
          <a:srcRect b="0" l="0" r="0" t="0"/>
          <a:stretch/>
        </p:blipFill>
        <p:spPr>
          <a:xfrm>
            <a:off x="470975" y="2792875"/>
            <a:ext cx="8202055" cy="1640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xEl>
                                              <p:pRg end="0" st="0"/>
                                            </p:txEl>
                                          </p:spTgt>
                                        </p:tgtEl>
                                        <p:attrNameLst>
                                          <p:attrName>style.visibility</p:attrName>
                                        </p:attrNameLst>
                                      </p:cBhvr>
                                      <p:to>
                                        <p:strVal val="visible"/>
                                      </p:to>
                                    </p:set>
                                    <p:animEffect filter="fade" transition="in">
                                      <p:cBhvr>
                                        <p:cTn dur="1000"/>
                                        <p:tgtEl>
                                          <p:spTgt spid="38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xEl>
                                              <p:pRg end="1" st="1"/>
                                            </p:txEl>
                                          </p:spTgt>
                                        </p:tgtEl>
                                        <p:attrNameLst>
                                          <p:attrName>style.visibility</p:attrName>
                                        </p:attrNameLst>
                                      </p:cBhvr>
                                      <p:to>
                                        <p:strVal val="visible"/>
                                      </p:to>
                                    </p:set>
                                    <p:animEffect filter="fade" transition="in">
                                      <p:cBhvr>
                                        <p:cTn dur="1000"/>
                                        <p:tgtEl>
                                          <p:spTgt spid="389">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Aşırı Öğrenme (Overfitting)</a:t>
            </a:r>
            <a:endParaRPr/>
          </a:p>
        </p:txBody>
      </p:sp>
      <p:sp>
        <p:nvSpPr>
          <p:cNvPr id="396" name="Google Shape;396;p61"/>
          <p:cNvSpPr txBox="1"/>
          <p:nvPr>
            <p:ph idx="1" type="body"/>
          </p:nvPr>
        </p:nvSpPr>
        <p:spPr>
          <a:xfrm>
            <a:off x="311700" y="1152475"/>
            <a:ext cx="4743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Algoritma eğitim verilerini sonuçları ile birlikte ezberlediğinde ortaya çıkan bir durumdur. Aşırı öğrenmeye sebep olabilecek durumlar;</a:t>
            </a:r>
            <a:endParaRPr/>
          </a:p>
          <a:p>
            <a:pPr indent="-317500" lvl="0" marL="457200" rtl="0" algn="l">
              <a:spcBef>
                <a:spcPts val="1200"/>
              </a:spcBef>
              <a:spcAft>
                <a:spcPts val="0"/>
              </a:spcAft>
              <a:buSzPts val="1400"/>
              <a:buChar char="●"/>
            </a:pPr>
            <a:r>
              <a:rPr lang="tr"/>
              <a:t>Verinin yetersiz olması</a:t>
            </a:r>
            <a:endParaRPr/>
          </a:p>
          <a:p>
            <a:pPr indent="-317500" lvl="0" marL="457200" rtl="0" algn="l">
              <a:spcBef>
                <a:spcPts val="0"/>
              </a:spcBef>
              <a:spcAft>
                <a:spcPts val="0"/>
              </a:spcAft>
              <a:buSzPts val="1400"/>
              <a:buChar char="●"/>
            </a:pPr>
            <a:r>
              <a:rPr lang="tr"/>
              <a:t>Fazla epoch değeri verilmesi ve uzun eğitim süresi</a:t>
            </a:r>
            <a:endParaRPr/>
          </a:p>
          <a:p>
            <a:pPr indent="-317500" lvl="0" marL="457200" rtl="0" algn="l">
              <a:spcBef>
                <a:spcPts val="0"/>
              </a:spcBef>
              <a:spcAft>
                <a:spcPts val="0"/>
              </a:spcAft>
              <a:buSzPts val="1400"/>
              <a:buChar char="●"/>
            </a:pPr>
            <a:r>
              <a:rPr lang="tr"/>
              <a:t>Çok fazla değişken kullanılması</a:t>
            </a:r>
            <a:endParaRPr/>
          </a:p>
          <a:p>
            <a:pPr indent="0" lvl="0" marL="0" rtl="0" algn="l">
              <a:spcBef>
                <a:spcPts val="1200"/>
              </a:spcBef>
              <a:spcAft>
                <a:spcPts val="0"/>
              </a:spcAft>
              <a:buNone/>
            </a:pPr>
            <a:r>
              <a:rPr lang="tr"/>
              <a:t>Aşırı öğrenme durumunda model verilerdeki gürültüyü de tanır ve gürültüyü test verilerinde arayarak doğruluğu düşürür.</a:t>
            </a:r>
            <a:endParaRPr/>
          </a:p>
          <a:p>
            <a:pPr indent="0" lvl="0" marL="0" rtl="0" algn="l">
              <a:spcBef>
                <a:spcPts val="1200"/>
              </a:spcBef>
              <a:spcAft>
                <a:spcPts val="1200"/>
              </a:spcAft>
              <a:buNone/>
            </a:pPr>
            <a:r>
              <a:rPr lang="tr"/>
              <a:t>Aşırı öğrenme oluştuğunda algoritma ilk defa gördüğü verilere karşı verimli bir şekilde çalışamaz. </a:t>
            </a:r>
            <a:endParaRPr/>
          </a:p>
        </p:txBody>
      </p:sp>
      <p:pic>
        <p:nvPicPr>
          <p:cNvPr id="397" name="Google Shape;397;p61"/>
          <p:cNvPicPr preferRelativeResize="0"/>
          <p:nvPr/>
        </p:nvPicPr>
        <p:blipFill>
          <a:blip r:embed="rId3">
            <a:alphaModFix/>
          </a:blip>
          <a:stretch>
            <a:fillRect/>
          </a:stretch>
        </p:blipFill>
        <p:spPr>
          <a:xfrm>
            <a:off x="5406625" y="1266250"/>
            <a:ext cx="3188850" cy="3188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
                                            <p:txEl>
                                              <p:pRg end="0" st="0"/>
                                            </p:txEl>
                                          </p:spTgt>
                                        </p:tgtEl>
                                        <p:attrNameLst>
                                          <p:attrName>style.visibility</p:attrName>
                                        </p:attrNameLst>
                                      </p:cBhvr>
                                      <p:to>
                                        <p:strVal val="visible"/>
                                      </p:to>
                                    </p:set>
                                    <p:animEffect filter="fade" transition="in">
                                      <p:cBhvr>
                                        <p:cTn dur="1000"/>
                                        <p:tgtEl>
                                          <p:spTgt spid="3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
                                            <p:txEl>
                                              <p:pRg end="1" st="1"/>
                                            </p:txEl>
                                          </p:spTgt>
                                        </p:tgtEl>
                                        <p:attrNameLst>
                                          <p:attrName>style.visibility</p:attrName>
                                        </p:attrNameLst>
                                      </p:cBhvr>
                                      <p:to>
                                        <p:strVal val="visible"/>
                                      </p:to>
                                    </p:set>
                                    <p:animEffect filter="fade" transition="in">
                                      <p:cBhvr>
                                        <p:cTn dur="1000"/>
                                        <p:tgtEl>
                                          <p:spTgt spid="39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
                                            <p:txEl>
                                              <p:pRg end="2" st="2"/>
                                            </p:txEl>
                                          </p:spTgt>
                                        </p:tgtEl>
                                        <p:attrNameLst>
                                          <p:attrName>style.visibility</p:attrName>
                                        </p:attrNameLst>
                                      </p:cBhvr>
                                      <p:to>
                                        <p:strVal val="visible"/>
                                      </p:to>
                                    </p:set>
                                    <p:animEffect filter="fade" transition="in">
                                      <p:cBhvr>
                                        <p:cTn dur="1000"/>
                                        <p:tgtEl>
                                          <p:spTgt spid="39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
                                            <p:txEl>
                                              <p:pRg end="3" st="3"/>
                                            </p:txEl>
                                          </p:spTgt>
                                        </p:tgtEl>
                                        <p:attrNameLst>
                                          <p:attrName>style.visibility</p:attrName>
                                        </p:attrNameLst>
                                      </p:cBhvr>
                                      <p:to>
                                        <p:strVal val="visible"/>
                                      </p:to>
                                    </p:set>
                                    <p:animEffect filter="fade" transition="in">
                                      <p:cBhvr>
                                        <p:cTn dur="1000"/>
                                        <p:tgtEl>
                                          <p:spTgt spid="39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
                                            <p:txEl>
                                              <p:pRg end="4" st="4"/>
                                            </p:txEl>
                                          </p:spTgt>
                                        </p:tgtEl>
                                        <p:attrNameLst>
                                          <p:attrName>style.visibility</p:attrName>
                                        </p:attrNameLst>
                                      </p:cBhvr>
                                      <p:to>
                                        <p:strVal val="visible"/>
                                      </p:to>
                                    </p:set>
                                    <p:animEffect filter="fade" transition="in">
                                      <p:cBhvr>
                                        <p:cTn dur="1000"/>
                                        <p:tgtEl>
                                          <p:spTgt spid="39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
                                            <p:txEl>
                                              <p:pRg end="5" st="5"/>
                                            </p:txEl>
                                          </p:spTgt>
                                        </p:tgtEl>
                                        <p:attrNameLst>
                                          <p:attrName>style.visibility</p:attrName>
                                        </p:attrNameLst>
                                      </p:cBhvr>
                                      <p:to>
                                        <p:strVal val="visible"/>
                                      </p:to>
                                    </p:set>
                                    <p:animEffect filter="fade" transition="in">
                                      <p:cBhvr>
                                        <p:cTn dur="1000"/>
                                        <p:tgtEl>
                                          <p:spTgt spid="39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Eksik Öğrenme (Underfitting)</a:t>
            </a:r>
            <a:endParaRPr/>
          </a:p>
        </p:txBody>
      </p:sp>
      <p:sp>
        <p:nvSpPr>
          <p:cNvPr id="403" name="Google Shape;403;p62"/>
          <p:cNvSpPr txBox="1"/>
          <p:nvPr>
            <p:ph idx="1" type="body"/>
          </p:nvPr>
        </p:nvSpPr>
        <p:spPr>
          <a:xfrm>
            <a:off x="311700" y="1152475"/>
            <a:ext cx="4574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Algoritma, eğitim verilerine yeterince uymaz ve verileri genellemede sorun yaşar. Eksik öğrenme yaşamamak için;</a:t>
            </a:r>
            <a:endParaRPr/>
          </a:p>
          <a:p>
            <a:pPr indent="-317500" lvl="0" marL="457200" rtl="0" algn="l">
              <a:spcBef>
                <a:spcPts val="1200"/>
              </a:spcBef>
              <a:spcAft>
                <a:spcPts val="0"/>
              </a:spcAft>
              <a:buSzPts val="1400"/>
              <a:buChar char="●"/>
            </a:pPr>
            <a:r>
              <a:rPr lang="tr"/>
              <a:t>Eğitim verilerimizi arttırmak</a:t>
            </a:r>
            <a:endParaRPr/>
          </a:p>
          <a:p>
            <a:pPr indent="-317500" lvl="0" marL="457200" rtl="0" algn="l">
              <a:spcBef>
                <a:spcPts val="0"/>
              </a:spcBef>
              <a:spcAft>
                <a:spcPts val="0"/>
              </a:spcAft>
              <a:buSzPts val="1400"/>
              <a:buChar char="●"/>
            </a:pPr>
            <a:r>
              <a:rPr lang="tr"/>
              <a:t>Daha fazla değişken eklemek</a:t>
            </a:r>
            <a:endParaRPr/>
          </a:p>
          <a:p>
            <a:pPr indent="-317500" lvl="0" marL="457200" rtl="0" algn="l">
              <a:spcBef>
                <a:spcPts val="0"/>
              </a:spcBef>
              <a:spcAft>
                <a:spcPts val="0"/>
              </a:spcAft>
              <a:buSzPts val="1400"/>
              <a:buChar char="●"/>
            </a:pPr>
            <a:r>
              <a:rPr lang="tr"/>
              <a:t>Değişken ağırlığını arttırmak için Regularization değerini azaltmak </a:t>
            </a:r>
            <a:endParaRPr/>
          </a:p>
          <a:p>
            <a:pPr indent="0" lvl="0" marL="0" rtl="0" algn="l">
              <a:spcBef>
                <a:spcPts val="1200"/>
              </a:spcBef>
              <a:spcAft>
                <a:spcPts val="1200"/>
              </a:spcAft>
              <a:buNone/>
            </a:pPr>
            <a:r>
              <a:rPr lang="tr"/>
              <a:t>Underfitting yaşandığında, eğitim ve test veri setinde hata oranı yüksektir, düşük varyans ve yüksek bias’a sahiptir</a:t>
            </a:r>
            <a:endParaRPr/>
          </a:p>
        </p:txBody>
      </p:sp>
      <p:pic>
        <p:nvPicPr>
          <p:cNvPr id="404" name="Google Shape;404;p62"/>
          <p:cNvPicPr preferRelativeResize="0"/>
          <p:nvPr/>
        </p:nvPicPr>
        <p:blipFill rotWithShape="1">
          <a:blip r:embed="rId3">
            <a:alphaModFix/>
          </a:blip>
          <a:srcRect b="12352" l="0" r="68880" t="12095"/>
          <a:stretch/>
        </p:blipFill>
        <p:spPr>
          <a:xfrm>
            <a:off x="5364775" y="1365213"/>
            <a:ext cx="3467526" cy="2990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
                                            <p:txEl>
                                              <p:pRg end="0" st="0"/>
                                            </p:txEl>
                                          </p:spTgt>
                                        </p:tgtEl>
                                        <p:attrNameLst>
                                          <p:attrName>style.visibility</p:attrName>
                                        </p:attrNameLst>
                                      </p:cBhvr>
                                      <p:to>
                                        <p:strVal val="visible"/>
                                      </p:to>
                                    </p:set>
                                    <p:animEffect filter="fade" transition="in">
                                      <p:cBhvr>
                                        <p:cTn dur="1000"/>
                                        <p:tgtEl>
                                          <p:spTgt spid="4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
                                            <p:txEl>
                                              <p:pRg end="1" st="1"/>
                                            </p:txEl>
                                          </p:spTgt>
                                        </p:tgtEl>
                                        <p:attrNameLst>
                                          <p:attrName>style.visibility</p:attrName>
                                        </p:attrNameLst>
                                      </p:cBhvr>
                                      <p:to>
                                        <p:strVal val="visible"/>
                                      </p:to>
                                    </p:set>
                                    <p:animEffect filter="fade" transition="in">
                                      <p:cBhvr>
                                        <p:cTn dur="1000"/>
                                        <p:tgtEl>
                                          <p:spTgt spid="40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
                                            <p:txEl>
                                              <p:pRg end="2" st="2"/>
                                            </p:txEl>
                                          </p:spTgt>
                                        </p:tgtEl>
                                        <p:attrNameLst>
                                          <p:attrName>style.visibility</p:attrName>
                                        </p:attrNameLst>
                                      </p:cBhvr>
                                      <p:to>
                                        <p:strVal val="visible"/>
                                      </p:to>
                                    </p:set>
                                    <p:animEffect filter="fade" transition="in">
                                      <p:cBhvr>
                                        <p:cTn dur="1000"/>
                                        <p:tgtEl>
                                          <p:spTgt spid="40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
                                            <p:txEl>
                                              <p:pRg end="3" st="3"/>
                                            </p:txEl>
                                          </p:spTgt>
                                        </p:tgtEl>
                                        <p:attrNameLst>
                                          <p:attrName>style.visibility</p:attrName>
                                        </p:attrNameLst>
                                      </p:cBhvr>
                                      <p:to>
                                        <p:strVal val="visible"/>
                                      </p:to>
                                    </p:set>
                                    <p:animEffect filter="fade" transition="in">
                                      <p:cBhvr>
                                        <p:cTn dur="1000"/>
                                        <p:tgtEl>
                                          <p:spTgt spid="40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
                                            <p:txEl>
                                              <p:pRg end="4" st="4"/>
                                            </p:txEl>
                                          </p:spTgt>
                                        </p:tgtEl>
                                        <p:attrNameLst>
                                          <p:attrName>style.visibility</p:attrName>
                                        </p:attrNameLst>
                                      </p:cBhvr>
                                      <p:to>
                                        <p:strVal val="visible"/>
                                      </p:to>
                                    </p:set>
                                    <p:animEffect filter="fade" transition="in">
                                      <p:cBhvr>
                                        <p:cTn dur="1000"/>
                                        <p:tgtEl>
                                          <p:spTgt spid="40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Regülarizasyon</a:t>
            </a:r>
            <a:endParaRPr/>
          </a:p>
        </p:txBody>
      </p:sp>
      <p:sp>
        <p:nvSpPr>
          <p:cNvPr id="410" name="Google Shape;410;p63"/>
          <p:cNvSpPr txBox="1"/>
          <p:nvPr>
            <p:ph idx="1" type="body"/>
          </p:nvPr>
        </p:nvSpPr>
        <p:spPr>
          <a:xfrm>
            <a:off x="311700" y="1152475"/>
            <a:ext cx="8520600" cy="3623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tr"/>
              <a:t>Regülarizasyon</a:t>
            </a:r>
            <a:r>
              <a:rPr lang="tr"/>
              <a:t>, bir </a:t>
            </a:r>
            <a:r>
              <a:rPr lang="tr">
                <a:highlight>
                  <a:srgbClr val="C9DAF8"/>
                </a:highlight>
              </a:rPr>
              <a:t>modeli basitleştirmek</a:t>
            </a:r>
            <a:r>
              <a:rPr lang="tr"/>
              <a:t> ve buna bağlı olarak </a:t>
            </a:r>
            <a:r>
              <a:rPr b="1" lang="tr">
                <a:highlight>
                  <a:srgbClr val="C9DAF8"/>
                </a:highlight>
              </a:rPr>
              <a:t>overfit’i önlemek</a:t>
            </a:r>
            <a:r>
              <a:rPr lang="tr"/>
              <a:t> amacıyla </a:t>
            </a:r>
            <a:r>
              <a:rPr b="1" lang="tr">
                <a:highlight>
                  <a:srgbClr val="C9DAF8"/>
                </a:highlight>
              </a:rPr>
              <a:t>kısıtlanma</a:t>
            </a:r>
            <a:r>
              <a:rPr lang="tr"/>
              <a:t> işlemidir. Bu sayede modelin görünmeyen veriler üzerindeki performansı iyileştirir. Bu yöntemde cost functiondaki ağırlıklar, regülarizasyon terimi olarak bilinen başka bir terim eklenerek güncellenir yani cezalandırılır.</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Clr>
                <a:schemeClr val="dk1"/>
              </a:buClr>
              <a:buSzPts val="1100"/>
              <a:buFont typeface="Arial"/>
              <a:buNone/>
            </a:pPr>
            <a:r>
              <a:rPr lang="tr"/>
              <a:t>Öğrenme sırasında uygulanacak regülarizasyon miktarı bir </a:t>
            </a:r>
            <a:r>
              <a:rPr b="1" lang="tr"/>
              <a:t>regularization term (regülarizasyon parametresi)</a:t>
            </a:r>
            <a:r>
              <a:rPr lang="tr"/>
              <a:t> isimli hiper parametre ile kontrol edilebilir.</a:t>
            </a:r>
            <a:endParaRPr/>
          </a:p>
        </p:txBody>
      </p:sp>
      <p:pic>
        <p:nvPicPr>
          <p:cNvPr id="411" name="Google Shape;411;p63"/>
          <p:cNvPicPr preferRelativeResize="0"/>
          <p:nvPr/>
        </p:nvPicPr>
        <p:blipFill>
          <a:blip r:embed="rId3">
            <a:alphaModFix/>
          </a:blip>
          <a:stretch>
            <a:fillRect/>
          </a:stretch>
        </p:blipFill>
        <p:spPr>
          <a:xfrm>
            <a:off x="737626" y="2184475"/>
            <a:ext cx="5358250" cy="1807975"/>
          </a:xfrm>
          <a:prstGeom prst="rect">
            <a:avLst/>
          </a:prstGeom>
          <a:noFill/>
          <a:ln>
            <a:noFill/>
          </a:ln>
        </p:spPr>
      </p:pic>
      <p:pic>
        <p:nvPicPr>
          <p:cNvPr id="412" name="Google Shape;412;p63"/>
          <p:cNvPicPr preferRelativeResize="0"/>
          <p:nvPr/>
        </p:nvPicPr>
        <p:blipFill>
          <a:blip r:embed="rId4">
            <a:alphaModFix/>
          </a:blip>
          <a:stretch>
            <a:fillRect/>
          </a:stretch>
        </p:blipFill>
        <p:spPr>
          <a:xfrm>
            <a:off x="6095875" y="2184475"/>
            <a:ext cx="1742325" cy="1678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xEl>
                                              <p:pRg end="0" st="0"/>
                                            </p:txEl>
                                          </p:spTgt>
                                        </p:tgtEl>
                                        <p:attrNameLst>
                                          <p:attrName>style.visibility</p:attrName>
                                        </p:attrNameLst>
                                      </p:cBhvr>
                                      <p:to>
                                        <p:strVal val="visible"/>
                                      </p:to>
                                    </p:set>
                                    <p:animEffect filter="fade" transition="in">
                                      <p:cBhvr>
                                        <p:cTn dur="1000"/>
                                        <p:tgtEl>
                                          <p:spTgt spid="4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xEl>
                                              <p:pRg end="1" st="1"/>
                                            </p:txEl>
                                          </p:spTgt>
                                        </p:tgtEl>
                                        <p:attrNameLst>
                                          <p:attrName>style.visibility</p:attrName>
                                        </p:attrNameLst>
                                      </p:cBhvr>
                                      <p:to>
                                        <p:strVal val="visible"/>
                                      </p:to>
                                    </p:set>
                                    <p:animEffect filter="fade" transition="in">
                                      <p:cBhvr>
                                        <p:cTn dur="1000"/>
                                        <p:tgtEl>
                                          <p:spTgt spid="4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xEl>
                                              <p:pRg end="2" st="2"/>
                                            </p:txEl>
                                          </p:spTgt>
                                        </p:tgtEl>
                                        <p:attrNameLst>
                                          <p:attrName>style.visibility</p:attrName>
                                        </p:attrNameLst>
                                      </p:cBhvr>
                                      <p:to>
                                        <p:strVal val="visible"/>
                                      </p:to>
                                    </p:set>
                                    <p:animEffect filter="fade" transition="in">
                                      <p:cBhvr>
                                        <p:cTn dur="1000"/>
                                        <p:tgtEl>
                                          <p:spTgt spid="41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xEl>
                                              <p:pRg end="3" st="3"/>
                                            </p:txEl>
                                          </p:spTgt>
                                        </p:tgtEl>
                                        <p:attrNameLst>
                                          <p:attrName>style.visibility</p:attrName>
                                        </p:attrNameLst>
                                      </p:cBhvr>
                                      <p:to>
                                        <p:strVal val="visible"/>
                                      </p:to>
                                    </p:set>
                                    <p:animEffect filter="fade" transition="in">
                                      <p:cBhvr>
                                        <p:cTn dur="1000"/>
                                        <p:tgtEl>
                                          <p:spTgt spid="41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xEl>
                                              <p:pRg end="4" st="4"/>
                                            </p:txEl>
                                          </p:spTgt>
                                        </p:tgtEl>
                                        <p:attrNameLst>
                                          <p:attrName>style.visibility</p:attrName>
                                        </p:attrNameLst>
                                      </p:cBhvr>
                                      <p:to>
                                        <p:strVal val="visible"/>
                                      </p:to>
                                    </p:set>
                                    <p:animEffect filter="fade" transition="in">
                                      <p:cBhvr>
                                        <p:cTn dur="1000"/>
                                        <p:tgtEl>
                                          <p:spTgt spid="41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xEl>
                                              <p:pRg end="5" st="5"/>
                                            </p:txEl>
                                          </p:spTgt>
                                        </p:tgtEl>
                                        <p:attrNameLst>
                                          <p:attrName>style.visibility</p:attrName>
                                        </p:attrNameLst>
                                      </p:cBhvr>
                                      <p:to>
                                        <p:strVal val="visible"/>
                                      </p:to>
                                    </p:set>
                                    <p:animEffect filter="fade" transition="in">
                                      <p:cBhvr>
                                        <p:cTn dur="1000"/>
                                        <p:tgtEl>
                                          <p:spTgt spid="41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xEl>
                                              <p:pRg end="6" st="6"/>
                                            </p:txEl>
                                          </p:spTgt>
                                        </p:tgtEl>
                                        <p:attrNameLst>
                                          <p:attrName>style.visibility</p:attrName>
                                        </p:attrNameLst>
                                      </p:cBhvr>
                                      <p:to>
                                        <p:strVal val="visible"/>
                                      </p:to>
                                    </p:set>
                                    <p:animEffect filter="fade" transition="in">
                                      <p:cBhvr>
                                        <p:cTn dur="1000"/>
                                        <p:tgtEl>
                                          <p:spTgt spid="410">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Regülarizasyon</a:t>
            </a:r>
            <a:endParaRPr/>
          </a:p>
        </p:txBody>
      </p:sp>
      <p:sp>
        <p:nvSpPr>
          <p:cNvPr id="418" name="Google Shape;418;p64"/>
          <p:cNvSpPr txBox="1"/>
          <p:nvPr>
            <p:ph idx="1" type="body"/>
          </p:nvPr>
        </p:nvSpPr>
        <p:spPr>
          <a:xfrm>
            <a:off x="311700" y="1152475"/>
            <a:ext cx="3999900" cy="3592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u="sng"/>
              <a:t>L1 Lasso</a:t>
            </a:r>
            <a:endParaRPr u="sng"/>
          </a:p>
          <a:p>
            <a:pPr indent="-317500" lvl="0" marL="457200" rtl="0" algn="l">
              <a:spcBef>
                <a:spcPts val="1200"/>
              </a:spcBef>
              <a:spcAft>
                <a:spcPts val="0"/>
              </a:spcAft>
              <a:buSzPts val="1400"/>
              <a:buChar char="●"/>
            </a:pPr>
            <a:r>
              <a:rPr lang="tr"/>
              <a:t>L1 Regülarizasyonda hata fonksiyonu, ağırlıkların mutlak değeri ile cezalandırılır</a:t>
            </a:r>
            <a:endParaRPr/>
          </a:p>
          <a:p>
            <a:pPr indent="-317500" lvl="0" marL="457200" rtl="0" algn="l">
              <a:spcBef>
                <a:spcPts val="1000"/>
              </a:spcBef>
              <a:spcAft>
                <a:spcPts val="0"/>
              </a:spcAft>
              <a:buSzPts val="1400"/>
              <a:buChar char="●"/>
            </a:pPr>
            <a:r>
              <a:rPr lang="tr"/>
              <a:t>L1'in türevi k'dir (değeri ağırlıktan bağımsız olan bir sabit)</a:t>
            </a:r>
            <a:endParaRPr/>
          </a:p>
          <a:p>
            <a:pPr indent="-317500" lvl="0" marL="457200" rtl="0" algn="l">
              <a:spcBef>
                <a:spcPts val="1000"/>
              </a:spcBef>
              <a:spcAft>
                <a:spcPts val="1000"/>
              </a:spcAft>
              <a:buSzPts val="1400"/>
              <a:buChar char="●"/>
            </a:pPr>
            <a:r>
              <a:rPr lang="tr"/>
              <a:t>L1'in türevini her seferinde ağırlıktan bir miktar sabit çıkaran bir kuvvettir</a:t>
            </a:r>
            <a:endParaRPr/>
          </a:p>
        </p:txBody>
      </p:sp>
      <p:sp>
        <p:nvSpPr>
          <p:cNvPr id="419" name="Google Shape;419;p64"/>
          <p:cNvSpPr txBox="1"/>
          <p:nvPr>
            <p:ph idx="2" type="body"/>
          </p:nvPr>
        </p:nvSpPr>
        <p:spPr>
          <a:xfrm>
            <a:off x="4832400" y="1152475"/>
            <a:ext cx="3999900" cy="295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u="sng"/>
              <a:t>L2 Ridge</a:t>
            </a:r>
            <a:endParaRPr u="sng"/>
          </a:p>
          <a:p>
            <a:pPr indent="-317500" lvl="0" marL="457200" rtl="0" algn="l">
              <a:spcBef>
                <a:spcPts val="1000"/>
              </a:spcBef>
              <a:spcAft>
                <a:spcPts val="0"/>
              </a:spcAft>
              <a:buSzPts val="1400"/>
              <a:buChar char="●"/>
            </a:pPr>
            <a:r>
              <a:rPr lang="tr"/>
              <a:t>L2 Regülarizasyonda hata fonksiyonu, ağırlıkların karesi ile cezalandırılır</a:t>
            </a:r>
            <a:endParaRPr/>
          </a:p>
          <a:p>
            <a:pPr indent="-317500" lvl="0" marL="457200" rtl="0" algn="l">
              <a:spcBef>
                <a:spcPts val="1000"/>
              </a:spcBef>
              <a:spcAft>
                <a:spcPts val="0"/>
              </a:spcAft>
              <a:buSzPts val="1400"/>
              <a:buChar char="●"/>
            </a:pPr>
            <a:r>
              <a:rPr lang="tr"/>
              <a:t>L2'nin türevi 2 * ağırlıktır</a:t>
            </a:r>
            <a:endParaRPr/>
          </a:p>
          <a:p>
            <a:pPr indent="-317500" lvl="0" marL="457200" rtl="0" algn="l">
              <a:spcBef>
                <a:spcPts val="1000"/>
              </a:spcBef>
              <a:spcAft>
                <a:spcPts val="1000"/>
              </a:spcAft>
              <a:buSzPts val="1400"/>
              <a:buChar char="●"/>
            </a:pPr>
            <a:r>
              <a:rPr lang="tr"/>
              <a:t>L2'nin türevini her seferinde ağırlığın %x'ini kaldıran bir kuvvettir</a:t>
            </a:r>
            <a:endParaRPr/>
          </a:p>
        </p:txBody>
      </p:sp>
      <p:sp>
        <p:nvSpPr>
          <p:cNvPr id="420" name="Google Shape;420;p64"/>
          <p:cNvSpPr txBox="1"/>
          <p:nvPr/>
        </p:nvSpPr>
        <p:spPr>
          <a:xfrm>
            <a:off x="342900" y="3705525"/>
            <a:ext cx="422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entury"/>
              <a:ea typeface="Century"/>
              <a:cs typeface="Century"/>
              <a:sym typeface="Century"/>
            </a:endParaRPr>
          </a:p>
        </p:txBody>
      </p:sp>
      <p:pic>
        <p:nvPicPr>
          <p:cNvPr id="421" name="Google Shape;421;p64"/>
          <p:cNvPicPr preferRelativeResize="0"/>
          <p:nvPr/>
        </p:nvPicPr>
        <p:blipFill>
          <a:blip r:embed="rId3">
            <a:alphaModFix/>
          </a:blip>
          <a:stretch>
            <a:fillRect/>
          </a:stretch>
        </p:blipFill>
        <p:spPr>
          <a:xfrm>
            <a:off x="567377" y="3462948"/>
            <a:ext cx="3488536" cy="1321875"/>
          </a:xfrm>
          <a:prstGeom prst="rect">
            <a:avLst/>
          </a:prstGeom>
          <a:noFill/>
          <a:ln>
            <a:noFill/>
          </a:ln>
        </p:spPr>
      </p:pic>
      <p:pic>
        <p:nvPicPr>
          <p:cNvPr id="422" name="Google Shape;422;p64"/>
          <p:cNvPicPr preferRelativeResize="0"/>
          <p:nvPr/>
        </p:nvPicPr>
        <p:blipFill>
          <a:blip r:embed="rId4">
            <a:alphaModFix/>
          </a:blip>
          <a:stretch>
            <a:fillRect/>
          </a:stretch>
        </p:blipFill>
        <p:spPr>
          <a:xfrm>
            <a:off x="4921063" y="3399650"/>
            <a:ext cx="3822575" cy="1448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xEl>
                                              <p:pRg end="0" st="0"/>
                                            </p:txEl>
                                          </p:spTgt>
                                        </p:tgtEl>
                                        <p:attrNameLst>
                                          <p:attrName>style.visibility</p:attrName>
                                        </p:attrNameLst>
                                      </p:cBhvr>
                                      <p:to>
                                        <p:strVal val="visible"/>
                                      </p:to>
                                    </p:set>
                                    <p:animEffect filter="fade" transition="in">
                                      <p:cBhvr>
                                        <p:cTn dur="1000"/>
                                        <p:tgtEl>
                                          <p:spTgt spid="4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xEl>
                                              <p:pRg end="1" st="1"/>
                                            </p:txEl>
                                          </p:spTgt>
                                        </p:tgtEl>
                                        <p:attrNameLst>
                                          <p:attrName>style.visibility</p:attrName>
                                        </p:attrNameLst>
                                      </p:cBhvr>
                                      <p:to>
                                        <p:strVal val="visible"/>
                                      </p:to>
                                    </p:set>
                                    <p:animEffect filter="fade" transition="in">
                                      <p:cBhvr>
                                        <p:cTn dur="1000"/>
                                        <p:tgtEl>
                                          <p:spTgt spid="4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xEl>
                                              <p:pRg end="2" st="2"/>
                                            </p:txEl>
                                          </p:spTgt>
                                        </p:tgtEl>
                                        <p:attrNameLst>
                                          <p:attrName>style.visibility</p:attrName>
                                        </p:attrNameLst>
                                      </p:cBhvr>
                                      <p:to>
                                        <p:strVal val="visible"/>
                                      </p:to>
                                    </p:set>
                                    <p:animEffect filter="fade" transition="in">
                                      <p:cBhvr>
                                        <p:cTn dur="1000"/>
                                        <p:tgtEl>
                                          <p:spTgt spid="41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xEl>
                                              <p:pRg end="3" st="3"/>
                                            </p:txEl>
                                          </p:spTgt>
                                        </p:tgtEl>
                                        <p:attrNameLst>
                                          <p:attrName>style.visibility</p:attrName>
                                        </p:attrNameLst>
                                      </p:cBhvr>
                                      <p:to>
                                        <p:strVal val="visible"/>
                                      </p:to>
                                    </p:set>
                                    <p:animEffect filter="fade" transition="in">
                                      <p:cBhvr>
                                        <p:cTn dur="1000"/>
                                        <p:tgtEl>
                                          <p:spTgt spid="41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
                                            <p:txEl>
                                              <p:pRg end="0" st="0"/>
                                            </p:txEl>
                                          </p:spTgt>
                                        </p:tgtEl>
                                        <p:attrNameLst>
                                          <p:attrName>style.visibility</p:attrName>
                                        </p:attrNameLst>
                                      </p:cBhvr>
                                      <p:to>
                                        <p:strVal val="visible"/>
                                      </p:to>
                                    </p:set>
                                    <p:animEffect filter="fade" transition="in">
                                      <p:cBhvr>
                                        <p:cTn dur="1000"/>
                                        <p:tgtEl>
                                          <p:spTgt spid="4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
                                            <p:txEl>
                                              <p:pRg end="1" st="1"/>
                                            </p:txEl>
                                          </p:spTgt>
                                        </p:tgtEl>
                                        <p:attrNameLst>
                                          <p:attrName>style.visibility</p:attrName>
                                        </p:attrNameLst>
                                      </p:cBhvr>
                                      <p:to>
                                        <p:strVal val="visible"/>
                                      </p:to>
                                    </p:set>
                                    <p:animEffect filter="fade" transition="in">
                                      <p:cBhvr>
                                        <p:cTn dur="1000"/>
                                        <p:tgtEl>
                                          <p:spTgt spid="4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
                                            <p:txEl>
                                              <p:pRg end="2" st="2"/>
                                            </p:txEl>
                                          </p:spTgt>
                                        </p:tgtEl>
                                        <p:attrNameLst>
                                          <p:attrName>style.visibility</p:attrName>
                                        </p:attrNameLst>
                                      </p:cBhvr>
                                      <p:to>
                                        <p:strVal val="visible"/>
                                      </p:to>
                                    </p:set>
                                    <p:animEffect filter="fade" transition="in">
                                      <p:cBhvr>
                                        <p:cTn dur="1000"/>
                                        <p:tgtEl>
                                          <p:spTgt spid="41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
                                            <p:txEl>
                                              <p:pRg end="3" st="3"/>
                                            </p:txEl>
                                          </p:spTgt>
                                        </p:tgtEl>
                                        <p:attrNameLst>
                                          <p:attrName>style.visibility</p:attrName>
                                        </p:attrNameLst>
                                      </p:cBhvr>
                                      <p:to>
                                        <p:strVal val="visible"/>
                                      </p:to>
                                    </p:set>
                                    <p:animEffect filter="fade" transition="in">
                                      <p:cBhvr>
                                        <p:cTn dur="1000"/>
                                        <p:tgtEl>
                                          <p:spTgt spid="41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Dropout</a:t>
            </a:r>
            <a:endParaRPr/>
          </a:p>
        </p:txBody>
      </p:sp>
      <p:sp>
        <p:nvSpPr>
          <p:cNvPr id="428" name="Google Shape;428;p65"/>
          <p:cNvSpPr txBox="1"/>
          <p:nvPr>
            <p:ph idx="1" type="body"/>
          </p:nvPr>
        </p:nvSpPr>
        <p:spPr>
          <a:xfrm>
            <a:off x="311700" y="1152475"/>
            <a:ext cx="3680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Dropout, işlemeyi ve sonuçlara ulaşma süresini iyileştirmek için bir sinir ağından kasıtlı olarak bırakılan verileri veya gürültüyü ifade eder.</a:t>
            </a:r>
            <a:endParaRPr/>
          </a:p>
          <a:p>
            <a:pPr indent="0" lvl="0" marL="0" rtl="0" algn="l">
              <a:spcBef>
                <a:spcPts val="1200"/>
              </a:spcBef>
              <a:spcAft>
                <a:spcPts val="1200"/>
              </a:spcAft>
              <a:buNone/>
            </a:pPr>
            <a:r>
              <a:rPr lang="tr"/>
              <a:t>Yapay sinir ağları içinde birbiriyle iletişim kuran milyonlarca nöron vardır. Bir ağ, üzerinde çalıştığı problem ile doğrudan ilgili olmayan nöron düğümleri tarafından iletilen tüm iletişimleri ortadan kaldırır.</a:t>
            </a:r>
            <a:endParaRPr/>
          </a:p>
        </p:txBody>
      </p:sp>
      <p:pic>
        <p:nvPicPr>
          <p:cNvPr id="429" name="Google Shape;429;p65"/>
          <p:cNvPicPr preferRelativeResize="0"/>
          <p:nvPr/>
        </p:nvPicPr>
        <p:blipFill rotWithShape="1">
          <a:blip r:embed="rId3">
            <a:alphaModFix/>
          </a:blip>
          <a:srcRect b="0" l="0" r="4122" t="0"/>
          <a:stretch/>
        </p:blipFill>
        <p:spPr>
          <a:xfrm>
            <a:off x="4184625" y="1211150"/>
            <a:ext cx="4647675" cy="2721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8">
                                            <p:txEl>
                                              <p:pRg end="0" st="0"/>
                                            </p:txEl>
                                          </p:spTgt>
                                        </p:tgtEl>
                                        <p:attrNameLst>
                                          <p:attrName>style.visibility</p:attrName>
                                        </p:attrNameLst>
                                      </p:cBhvr>
                                      <p:to>
                                        <p:strVal val="visible"/>
                                      </p:to>
                                    </p:set>
                                    <p:animEffect filter="fade" transition="in">
                                      <p:cBhvr>
                                        <p:cTn dur="1000"/>
                                        <p:tgtEl>
                                          <p:spTgt spid="4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8">
                                            <p:txEl>
                                              <p:pRg end="1" st="1"/>
                                            </p:txEl>
                                          </p:spTgt>
                                        </p:tgtEl>
                                        <p:attrNameLst>
                                          <p:attrName>style.visibility</p:attrName>
                                        </p:attrNameLst>
                                      </p:cBhvr>
                                      <p:to>
                                        <p:strVal val="visible"/>
                                      </p:to>
                                    </p:set>
                                    <p:animEffect filter="fade" transition="in">
                                      <p:cBhvr>
                                        <p:cTn dur="1000"/>
                                        <p:tgtEl>
                                          <p:spTgt spid="428">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Erken Durdurma (Early Stopping)</a:t>
            </a:r>
            <a:endParaRPr/>
          </a:p>
        </p:txBody>
      </p:sp>
      <p:sp>
        <p:nvSpPr>
          <p:cNvPr id="435" name="Google Shape;435;p66"/>
          <p:cNvSpPr txBox="1"/>
          <p:nvPr>
            <p:ph idx="1" type="body"/>
          </p:nvPr>
        </p:nvSpPr>
        <p:spPr>
          <a:xfrm>
            <a:off x="311700" y="1152475"/>
            <a:ext cx="45480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tr"/>
              <a:t>Gradient Descent gibi yinelemeli öğrenme algoritmalarını düzenli hale getirmenin çok farklı bir yolu, doğrulama hatası </a:t>
            </a:r>
            <a:r>
              <a:rPr lang="tr">
                <a:highlight>
                  <a:srgbClr val="C9DAF8"/>
                </a:highlight>
              </a:rPr>
              <a:t>minimuma </a:t>
            </a:r>
            <a:r>
              <a:rPr lang="tr"/>
              <a:t>ulaşır ulaşmaz eğitimi durdurmaktır</a:t>
            </a:r>
            <a:endParaRPr/>
          </a:p>
          <a:p>
            <a:pPr indent="0" lvl="0" marL="0" rtl="0" algn="l">
              <a:spcBef>
                <a:spcPts val="1000"/>
              </a:spcBef>
              <a:spcAft>
                <a:spcPts val="0"/>
              </a:spcAft>
              <a:buNone/>
            </a:pPr>
            <a:r>
              <a:rPr lang="tr"/>
              <a:t>2018 Turing Ödülü'nü Yoshua Bengio ve Yann LeCun'la birlikte almaya hak kazanmış Geoffrey Hinton'ın "</a:t>
            </a:r>
            <a:r>
              <a:rPr lang="tr">
                <a:highlight>
                  <a:srgbClr val="C9DAF8"/>
                </a:highlight>
              </a:rPr>
              <a:t>No Free Lunch Theorem</a:t>
            </a:r>
            <a:r>
              <a:rPr lang="tr"/>
              <a:t>" dediği basit ve etkili bir düzenleme tekniğidir</a:t>
            </a:r>
            <a:endParaRPr/>
          </a:p>
          <a:p>
            <a:pPr indent="0" lvl="0" marL="0" rtl="0" algn="l">
              <a:spcBef>
                <a:spcPts val="1000"/>
              </a:spcBef>
              <a:spcAft>
                <a:spcPts val="1000"/>
              </a:spcAft>
              <a:buNone/>
            </a:pPr>
            <a:r>
              <a:rPr lang="tr"/>
              <a:t>Minimum bir hata değeri belirlenir ve validasyon seti hatası bu sınırın altına indiğinde veya sınıra eşit olduğunda n kadar daha iterasyon gerçekleşir. Eğer performansımız iyileşmezse hata değerimiz en iyi noktaya geri döner ve eğitim durur </a:t>
            </a:r>
            <a:r>
              <a:rPr i="1" lang="tr">
                <a:solidFill>
                  <a:schemeClr val="dk2"/>
                </a:solidFill>
              </a:rPr>
              <a:t>(callback)</a:t>
            </a:r>
            <a:endParaRPr/>
          </a:p>
        </p:txBody>
      </p:sp>
      <p:pic>
        <p:nvPicPr>
          <p:cNvPr id="436" name="Google Shape;436;p66"/>
          <p:cNvPicPr preferRelativeResize="0"/>
          <p:nvPr/>
        </p:nvPicPr>
        <p:blipFill rotWithShape="1">
          <a:blip r:embed="rId3">
            <a:alphaModFix/>
          </a:blip>
          <a:srcRect b="0" l="6829" r="0" t="0"/>
          <a:stretch/>
        </p:blipFill>
        <p:spPr>
          <a:xfrm>
            <a:off x="4859800" y="1884925"/>
            <a:ext cx="4061326" cy="2022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xEl>
                                              <p:pRg end="0" st="0"/>
                                            </p:txEl>
                                          </p:spTgt>
                                        </p:tgtEl>
                                        <p:attrNameLst>
                                          <p:attrName>style.visibility</p:attrName>
                                        </p:attrNameLst>
                                      </p:cBhvr>
                                      <p:to>
                                        <p:strVal val="visible"/>
                                      </p:to>
                                    </p:set>
                                    <p:animEffect filter="fade" transition="in">
                                      <p:cBhvr>
                                        <p:cTn dur="1000"/>
                                        <p:tgtEl>
                                          <p:spTgt spid="43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xEl>
                                              <p:pRg end="1" st="1"/>
                                            </p:txEl>
                                          </p:spTgt>
                                        </p:tgtEl>
                                        <p:attrNameLst>
                                          <p:attrName>style.visibility</p:attrName>
                                        </p:attrNameLst>
                                      </p:cBhvr>
                                      <p:to>
                                        <p:strVal val="visible"/>
                                      </p:to>
                                    </p:set>
                                    <p:animEffect filter="fade" transition="in">
                                      <p:cBhvr>
                                        <p:cTn dur="1000"/>
                                        <p:tgtEl>
                                          <p:spTgt spid="43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xEl>
                                              <p:pRg end="2" st="2"/>
                                            </p:txEl>
                                          </p:spTgt>
                                        </p:tgtEl>
                                        <p:attrNameLst>
                                          <p:attrName>style.visibility</p:attrName>
                                        </p:attrNameLst>
                                      </p:cBhvr>
                                      <p:to>
                                        <p:strVal val="visible"/>
                                      </p:to>
                                    </p:set>
                                    <p:animEffect filter="fade" transition="in">
                                      <p:cBhvr>
                                        <p:cTn dur="1000"/>
                                        <p:tgtEl>
                                          <p:spTgt spid="43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xEl>
                                              <p:pRg end="0" st="0"/>
                                            </p:txEl>
                                          </p:spTgt>
                                        </p:tgtEl>
                                        <p:attrNameLst>
                                          <p:attrName>style.visibility</p:attrName>
                                        </p:attrNameLst>
                                      </p:cBhvr>
                                      <p:to>
                                        <p:strVal val="visible"/>
                                      </p:to>
                                    </p:set>
                                    <p:animEffect filter="fade" transition="in">
                                      <p:cBhvr>
                                        <p:cTn dur="1000"/>
                                        <p:tgtEl>
                                          <p:spTgt spid="43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xEl>
                                              <p:pRg end="1" st="1"/>
                                            </p:txEl>
                                          </p:spTgt>
                                        </p:tgtEl>
                                        <p:attrNameLst>
                                          <p:attrName>style.visibility</p:attrName>
                                        </p:attrNameLst>
                                      </p:cBhvr>
                                      <p:to>
                                        <p:strVal val="visible"/>
                                      </p:to>
                                    </p:set>
                                    <p:animEffect filter="fade" transition="in">
                                      <p:cBhvr>
                                        <p:cTn dur="1000"/>
                                        <p:tgtEl>
                                          <p:spTgt spid="43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xEl>
                                              <p:pRg end="2" st="2"/>
                                            </p:txEl>
                                          </p:spTgt>
                                        </p:tgtEl>
                                        <p:attrNameLst>
                                          <p:attrName>style.visibility</p:attrName>
                                        </p:attrNameLst>
                                      </p:cBhvr>
                                      <p:to>
                                        <p:strVal val="visible"/>
                                      </p:to>
                                    </p:set>
                                    <p:animEffect filter="fade" transition="in">
                                      <p:cBhvr>
                                        <p:cTn dur="1000"/>
                                        <p:tgtEl>
                                          <p:spTgt spid="43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Yapay Sinir Ağları</a:t>
            </a:r>
            <a:endParaRPr/>
          </a:p>
        </p:txBody>
      </p:sp>
      <p:sp>
        <p:nvSpPr>
          <p:cNvPr id="120" name="Google Shape;120;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a:t>Sinir ağları, </a:t>
            </a:r>
            <a:r>
              <a:rPr lang="tr">
                <a:highlight>
                  <a:srgbClr val="C9DAF8"/>
                </a:highlight>
              </a:rPr>
              <a:t>birbirine bağlı nöronlar</a:t>
            </a:r>
            <a:r>
              <a:rPr lang="tr"/>
              <a:t>a sahip bilgi işlem sistemleridir. Belli algoritmaları kullanarak, ham verilerdeki gizli kalıpları ve korelasyonları tanıyabilir, kümeleyebilir ve sınıflandırabilir ve - zaman içinde - sürekli olarak öğrenip geliştirebilirler.</a:t>
            </a:r>
            <a:endParaRPr/>
          </a:p>
        </p:txBody>
      </p:sp>
      <p:pic>
        <p:nvPicPr>
          <p:cNvPr id="121" name="Google Shape;121;p22"/>
          <p:cNvPicPr preferRelativeResize="0"/>
          <p:nvPr/>
        </p:nvPicPr>
        <p:blipFill>
          <a:blip r:embed="rId3">
            <a:alphaModFix/>
          </a:blip>
          <a:stretch>
            <a:fillRect/>
          </a:stretch>
        </p:blipFill>
        <p:spPr>
          <a:xfrm>
            <a:off x="400400" y="2205078"/>
            <a:ext cx="4323000" cy="2532750"/>
          </a:xfrm>
          <a:prstGeom prst="rect">
            <a:avLst/>
          </a:prstGeom>
          <a:noFill/>
          <a:ln>
            <a:noFill/>
          </a:ln>
        </p:spPr>
      </p:pic>
      <p:pic>
        <p:nvPicPr>
          <p:cNvPr id="122" name="Google Shape;122;p22"/>
          <p:cNvPicPr preferRelativeResize="0"/>
          <p:nvPr/>
        </p:nvPicPr>
        <p:blipFill>
          <a:blip r:embed="rId4">
            <a:alphaModFix/>
          </a:blip>
          <a:stretch>
            <a:fillRect/>
          </a:stretch>
        </p:blipFill>
        <p:spPr>
          <a:xfrm>
            <a:off x="4928867" y="2409625"/>
            <a:ext cx="3775334" cy="21236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Data Augmentation</a:t>
            </a:r>
            <a:endParaRPr/>
          </a:p>
        </p:txBody>
      </p:sp>
      <p:sp>
        <p:nvSpPr>
          <p:cNvPr id="442" name="Google Shape;442;p67"/>
          <p:cNvSpPr txBox="1"/>
          <p:nvPr>
            <p:ph idx="1" type="body"/>
          </p:nvPr>
        </p:nvSpPr>
        <p:spPr>
          <a:xfrm>
            <a:off x="311700" y="1152475"/>
            <a:ext cx="3927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1500"/>
              <a:t>Veri analizinde veri arttırma, halihazırda var olan verilerin biraz değiştirilmiş kopyalarını veya mevcut verilerden yeni oluşturulan sentetik verileri ekleyerek veri miktarını artırmak için kullanılan bir tekniktir.</a:t>
            </a:r>
            <a:endParaRPr sz="1500"/>
          </a:p>
          <a:p>
            <a:pPr indent="0" lvl="0" marL="0" rtl="0" algn="l">
              <a:spcBef>
                <a:spcPts val="1200"/>
              </a:spcBef>
              <a:spcAft>
                <a:spcPts val="0"/>
              </a:spcAft>
              <a:buNone/>
            </a:pPr>
            <a:r>
              <a:rPr lang="tr" sz="1500"/>
              <a:t>Bir makine öğrenimi modelini eğitirken overfitting oluşmamasına yardımcıdır.</a:t>
            </a:r>
            <a:endParaRPr sz="1500"/>
          </a:p>
          <a:p>
            <a:pPr indent="0" lvl="0" marL="0" rtl="0" algn="l">
              <a:spcBef>
                <a:spcPts val="1200"/>
              </a:spcBef>
              <a:spcAft>
                <a:spcPts val="1200"/>
              </a:spcAft>
              <a:buNone/>
            </a:pPr>
            <a:r>
              <a:rPr lang="tr" sz="1500"/>
              <a:t>Veri analizinde aşırı örnekleme (oversampling) ile yakından ilgilidir.</a:t>
            </a:r>
            <a:endParaRPr sz="1500"/>
          </a:p>
        </p:txBody>
      </p:sp>
      <p:pic>
        <p:nvPicPr>
          <p:cNvPr id="443" name="Google Shape;443;p67"/>
          <p:cNvPicPr preferRelativeResize="0"/>
          <p:nvPr/>
        </p:nvPicPr>
        <p:blipFill rotWithShape="1">
          <a:blip r:embed="rId3">
            <a:alphaModFix/>
          </a:blip>
          <a:srcRect b="47900" l="0" r="0" t="0"/>
          <a:stretch/>
        </p:blipFill>
        <p:spPr>
          <a:xfrm>
            <a:off x="4541375" y="960275"/>
            <a:ext cx="4259326" cy="1879340"/>
          </a:xfrm>
          <a:prstGeom prst="rect">
            <a:avLst/>
          </a:prstGeom>
          <a:noFill/>
          <a:ln>
            <a:noFill/>
          </a:ln>
        </p:spPr>
      </p:pic>
      <p:pic>
        <p:nvPicPr>
          <p:cNvPr id="444" name="Google Shape;444;p67"/>
          <p:cNvPicPr preferRelativeResize="0"/>
          <p:nvPr/>
        </p:nvPicPr>
        <p:blipFill rotWithShape="1">
          <a:blip r:embed="rId3">
            <a:alphaModFix/>
          </a:blip>
          <a:srcRect b="0" l="0" r="0" t="51777"/>
          <a:stretch/>
        </p:blipFill>
        <p:spPr>
          <a:xfrm>
            <a:off x="4541375" y="2911836"/>
            <a:ext cx="4259326" cy="173951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
                                            <p:txEl>
                                              <p:pRg end="0" st="0"/>
                                            </p:txEl>
                                          </p:spTgt>
                                        </p:tgtEl>
                                        <p:attrNameLst>
                                          <p:attrName>style.visibility</p:attrName>
                                        </p:attrNameLst>
                                      </p:cBhvr>
                                      <p:to>
                                        <p:strVal val="visible"/>
                                      </p:to>
                                    </p:set>
                                    <p:animEffect filter="fade" transition="in">
                                      <p:cBhvr>
                                        <p:cTn dur="1000"/>
                                        <p:tgtEl>
                                          <p:spTgt spid="44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
                                            <p:txEl>
                                              <p:pRg end="1" st="1"/>
                                            </p:txEl>
                                          </p:spTgt>
                                        </p:tgtEl>
                                        <p:attrNameLst>
                                          <p:attrName>style.visibility</p:attrName>
                                        </p:attrNameLst>
                                      </p:cBhvr>
                                      <p:to>
                                        <p:strVal val="visible"/>
                                      </p:to>
                                    </p:set>
                                    <p:animEffect filter="fade" transition="in">
                                      <p:cBhvr>
                                        <p:cTn dur="1000"/>
                                        <p:tgtEl>
                                          <p:spTgt spid="44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
                                            <p:txEl>
                                              <p:pRg end="2" st="2"/>
                                            </p:txEl>
                                          </p:spTgt>
                                        </p:tgtEl>
                                        <p:attrNameLst>
                                          <p:attrName>style.visibility</p:attrName>
                                        </p:attrNameLst>
                                      </p:cBhvr>
                                      <p:to>
                                        <p:strVal val="visible"/>
                                      </p:to>
                                    </p:set>
                                    <p:animEffect filter="fade" transition="in">
                                      <p:cBhvr>
                                        <p:cTn dur="1000"/>
                                        <p:tgtEl>
                                          <p:spTgt spid="44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8"/>
          <p:cNvSpPr txBox="1"/>
          <p:nvPr>
            <p:ph type="title"/>
          </p:nvPr>
        </p:nvSpPr>
        <p:spPr>
          <a:xfrm>
            <a:off x="311700" y="1875875"/>
            <a:ext cx="8520600" cy="1116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tr"/>
              <a:t>Optimizer</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Optimizer Nedir?</a:t>
            </a:r>
            <a:endParaRPr/>
          </a:p>
        </p:txBody>
      </p:sp>
      <p:sp>
        <p:nvSpPr>
          <p:cNvPr id="455" name="Google Shape;455;p69"/>
          <p:cNvSpPr txBox="1"/>
          <p:nvPr>
            <p:ph idx="1" type="body"/>
          </p:nvPr>
        </p:nvSpPr>
        <p:spPr>
          <a:xfrm>
            <a:off x="311700" y="1152475"/>
            <a:ext cx="4136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Optimize ediciler, bir hata fonksiyonunu (loss function) en aza indirmek ve doğruluk oranını en üst seviyeye çıkartmak için kullanılan yöntemlerdir.</a:t>
            </a:r>
            <a:endParaRPr/>
          </a:p>
          <a:p>
            <a:pPr indent="0" lvl="0" marL="0" rtl="0" algn="l">
              <a:spcBef>
                <a:spcPts val="1200"/>
              </a:spcBef>
              <a:spcAft>
                <a:spcPts val="0"/>
              </a:spcAft>
              <a:buNone/>
            </a:pPr>
            <a:r>
              <a:rPr lang="tr"/>
              <a:t>Optimizerler modelin öğrenilebilir parametrelerine (</a:t>
            </a:r>
            <a:r>
              <a:rPr lang="tr">
                <a:solidFill>
                  <a:srgbClr val="292929"/>
                </a:solidFill>
                <a:highlight>
                  <a:srgbClr val="FFFFFF"/>
                </a:highlight>
              </a:rPr>
              <a:t>Weights &amp; Biases</a:t>
            </a:r>
            <a:r>
              <a:rPr lang="tr"/>
              <a:t>) bağlı matematiksel işlevlerdir. </a:t>
            </a:r>
            <a:endParaRPr/>
          </a:p>
          <a:p>
            <a:pPr indent="0" lvl="0" marL="0" rtl="0" algn="l">
              <a:spcBef>
                <a:spcPts val="1200"/>
              </a:spcBef>
              <a:spcAft>
                <a:spcPts val="0"/>
              </a:spcAft>
              <a:buNone/>
            </a:pPr>
            <a:r>
              <a:rPr lang="tr"/>
              <a:t>Optimize ediciler kayıpları azaltmak için sinir ağının ağırlıklarının ve öğrenme oranının nasıl değişeceğini bilmeye yardımcı olurlar.</a:t>
            </a:r>
            <a:endParaRPr/>
          </a:p>
          <a:p>
            <a:pPr indent="0" lvl="0" marL="0" rtl="0" algn="l">
              <a:spcBef>
                <a:spcPts val="1200"/>
              </a:spcBef>
              <a:spcAft>
                <a:spcPts val="1200"/>
              </a:spcAft>
              <a:buNone/>
            </a:pPr>
            <a:r>
              <a:t/>
            </a:r>
            <a:endParaRPr/>
          </a:p>
        </p:txBody>
      </p:sp>
      <p:pic>
        <p:nvPicPr>
          <p:cNvPr id="456" name="Google Shape;456;p69"/>
          <p:cNvPicPr preferRelativeResize="0"/>
          <p:nvPr/>
        </p:nvPicPr>
        <p:blipFill>
          <a:blip r:embed="rId3">
            <a:alphaModFix/>
          </a:blip>
          <a:stretch>
            <a:fillRect/>
          </a:stretch>
        </p:blipFill>
        <p:spPr>
          <a:xfrm>
            <a:off x="4797800" y="1252112"/>
            <a:ext cx="3967899" cy="32171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
                                            <p:txEl>
                                              <p:pRg end="0" st="0"/>
                                            </p:txEl>
                                          </p:spTgt>
                                        </p:tgtEl>
                                        <p:attrNameLst>
                                          <p:attrName>style.visibility</p:attrName>
                                        </p:attrNameLst>
                                      </p:cBhvr>
                                      <p:to>
                                        <p:strVal val="visible"/>
                                      </p:to>
                                    </p:set>
                                    <p:animEffect filter="fade" transition="in">
                                      <p:cBhvr>
                                        <p:cTn dur="1000"/>
                                        <p:tgtEl>
                                          <p:spTgt spid="4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
                                            <p:txEl>
                                              <p:pRg end="1" st="1"/>
                                            </p:txEl>
                                          </p:spTgt>
                                        </p:tgtEl>
                                        <p:attrNameLst>
                                          <p:attrName>style.visibility</p:attrName>
                                        </p:attrNameLst>
                                      </p:cBhvr>
                                      <p:to>
                                        <p:strVal val="visible"/>
                                      </p:to>
                                    </p:set>
                                    <p:animEffect filter="fade" transition="in">
                                      <p:cBhvr>
                                        <p:cTn dur="1000"/>
                                        <p:tgtEl>
                                          <p:spTgt spid="4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
                                            <p:txEl>
                                              <p:pRg end="2" st="2"/>
                                            </p:txEl>
                                          </p:spTgt>
                                        </p:tgtEl>
                                        <p:attrNameLst>
                                          <p:attrName>style.visibility</p:attrName>
                                        </p:attrNameLst>
                                      </p:cBhvr>
                                      <p:to>
                                        <p:strVal val="visible"/>
                                      </p:to>
                                    </p:set>
                                    <p:animEffect filter="fade" transition="in">
                                      <p:cBhvr>
                                        <p:cTn dur="1000"/>
                                        <p:tgtEl>
                                          <p:spTgt spid="45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
                                            <p:txEl>
                                              <p:pRg end="3" st="3"/>
                                            </p:txEl>
                                          </p:spTgt>
                                        </p:tgtEl>
                                        <p:attrNameLst>
                                          <p:attrName>style.visibility</p:attrName>
                                        </p:attrNameLst>
                                      </p:cBhvr>
                                      <p:to>
                                        <p:strVal val="visible"/>
                                      </p:to>
                                    </p:set>
                                    <p:animEffect filter="fade" transition="in">
                                      <p:cBhvr>
                                        <p:cTn dur="1000"/>
                                        <p:tgtEl>
                                          <p:spTgt spid="45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70"/>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tr"/>
              <a:t>Yaygın Optimizasyon Algoritmaları</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Gradient Descent</a:t>
            </a:r>
            <a:endParaRPr/>
          </a:p>
        </p:txBody>
      </p:sp>
      <p:sp>
        <p:nvSpPr>
          <p:cNvPr id="467" name="Google Shape;467;p71"/>
          <p:cNvSpPr txBox="1"/>
          <p:nvPr>
            <p:ph idx="1" type="body"/>
          </p:nvPr>
        </p:nvSpPr>
        <p:spPr>
          <a:xfrm>
            <a:off x="311700" y="1152475"/>
            <a:ext cx="4600800" cy="2102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tr"/>
              <a:t>Gradyan iniş, dışbükey bir fonksiyona dayalı bir optimizasyon algoritmasıdır ve verilen bir fonksiyonu yerel minimuma en aza indirmek için </a:t>
            </a:r>
            <a:r>
              <a:rPr lang="tr">
                <a:highlight>
                  <a:srgbClr val="C9DAF8"/>
                </a:highlight>
              </a:rPr>
              <a:t>parametrelerini yinelemeli olarak ayarlar</a:t>
            </a:r>
            <a:r>
              <a:rPr lang="tr"/>
              <a:t>.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tr"/>
              <a:t>Bu yöntem, tüm veri kümesi için gradyanı tek bir güncellemede hesapladığı için, hesaplama çok yavaş ve pahalıdır. Bu nedenle büyük bellek gerektirir.</a:t>
            </a:r>
            <a:endParaRPr sz="1100">
              <a:latin typeface="Arial"/>
              <a:ea typeface="Arial"/>
              <a:cs typeface="Arial"/>
              <a:sym typeface="Arial"/>
            </a:endParaRPr>
          </a:p>
        </p:txBody>
      </p:sp>
      <p:pic>
        <p:nvPicPr>
          <p:cNvPr id="468" name="Google Shape;468;p71"/>
          <p:cNvPicPr preferRelativeResize="0"/>
          <p:nvPr/>
        </p:nvPicPr>
        <p:blipFill>
          <a:blip r:embed="rId3">
            <a:alphaModFix/>
          </a:blip>
          <a:stretch>
            <a:fillRect/>
          </a:stretch>
        </p:blipFill>
        <p:spPr>
          <a:xfrm>
            <a:off x="5136725" y="1100075"/>
            <a:ext cx="3754701" cy="2943350"/>
          </a:xfrm>
          <a:prstGeom prst="rect">
            <a:avLst/>
          </a:prstGeom>
          <a:noFill/>
          <a:ln>
            <a:noFill/>
          </a:ln>
        </p:spPr>
      </p:pic>
      <p:pic>
        <p:nvPicPr>
          <p:cNvPr id="469" name="Google Shape;469;p71"/>
          <p:cNvPicPr preferRelativeResize="0"/>
          <p:nvPr/>
        </p:nvPicPr>
        <p:blipFill>
          <a:blip r:embed="rId4">
            <a:alphaModFix/>
          </a:blip>
          <a:stretch>
            <a:fillRect/>
          </a:stretch>
        </p:blipFill>
        <p:spPr>
          <a:xfrm>
            <a:off x="1124563" y="3470725"/>
            <a:ext cx="2975064" cy="572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7">
                                            <p:txEl>
                                              <p:pRg end="0" st="0"/>
                                            </p:txEl>
                                          </p:spTgt>
                                        </p:tgtEl>
                                        <p:attrNameLst>
                                          <p:attrName>style.visibility</p:attrName>
                                        </p:attrNameLst>
                                      </p:cBhvr>
                                      <p:to>
                                        <p:strVal val="visible"/>
                                      </p:to>
                                    </p:set>
                                    <p:animEffect filter="fade" transition="in">
                                      <p:cBhvr>
                                        <p:cTn dur="1000"/>
                                        <p:tgtEl>
                                          <p:spTgt spid="46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7">
                                            <p:txEl>
                                              <p:pRg end="1" st="1"/>
                                            </p:txEl>
                                          </p:spTgt>
                                        </p:tgtEl>
                                        <p:attrNameLst>
                                          <p:attrName>style.visibility</p:attrName>
                                        </p:attrNameLst>
                                      </p:cBhvr>
                                      <p:to>
                                        <p:strVal val="visible"/>
                                      </p:to>
                                    </p:set>
                                    <p:animEffect filter="fade" transition="in">
                                      <p:cBhvr>
                                        <p:cTn dur="1000"/>
                                        <p:tgtEl>
                                          <p:spTgt spid="46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7">
                                            <p:txEl>
                                              <p:pRg end="2" st="2"/>
                                            </p:txEl>
                                          </p:spTgt>
                                        </p:tgtEl>
                                        <p:attrNameLst>
                                          <p:attrName>style.visibility</p:attrName>
                                        </p:attrNameLst>
                                      </p:cBhvr>
                                      <p:to>
                                        <p:strVal val="visible"/>
                                      </p:to>
                                    </p:set>
                                    <p:animEffect filter="fade" transition="in">
                                      <p:cBhvr>
                                        <p:cTn dur="1000"/>
                                        <p:tgtEl>
                                          <p:spTgt spid="46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Stochastic Gradient Descent</a:t>
            </a:r>
            <a:endParaRPr/>
          </a:p>
        </p:txBody>
      </p:sp>
      <p:sp>
        <p:nvSpPr>
          <p:cNvPr id="475" name="Google Shape;475;p72"/>
          <p:cNvSpPr txBox="1"/>
          <p:nvPr>
            <p:ph idx="1" type="body"/>
          </p:nvPr>
        </p:nvSpPr>
        <p:spPr>
          <a:xfrm>
            <a:off x="311700" y="1152475"/>
            <a:ext cx="3865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Gradient Descent algoritmasının bir çeşidi olan </a:t>
            </a:r>
            <a:r>
              <a:rPr lang="tr"/>
              <a:t>Stokastik gradyan Descent (SGD), </a:t>
            </a:r>
            <a:r>
              <a:rPr lang="tr">
                <a:highlight>
                  <a:srgbClr val="C9DAF8"/>
                </a:highlight>
              </a:rPr>
              <a:t>her eğitim örneği için</a:t>
            </a:r>
            <a:r>
              <a:rPr lang="tr"/>
              <a:t> bir parametre güncellemesi gerçekleştirir.</a:t>
            </a:r>
            <a:endParaRPr/>
          </a:p>
          <a:p>
            <a:pPr indent="0" lvl="0" marL="0" rtl="0" algn="l">
              <a:spcBef>
                <a:spcPts val="1200"/>
              </a:spcBef>
              <a:spcAft>
                <a:spcPts val="0"/>
              </a:spcAft>
              <a:buNone/>
            </a:pPr>
            <a:r>
              <a:rPr lang="tr"/>
              <a:t>Daha az bellek gerektirmesi, model parametrelerinin sürekli güncellenmesi, büyük veri kümelerinin kullanımına daha uygun olması Gradient Descent Algoritmasına kıyasla avantajlarındandır.</a:t>
            </a:r>
            <a:endParaRPr/>
          </a:p>
          <a:p>
            <a:pPr indent="0" lvl="0" marL="0" rtl="0" algn="l">
              <a:spcBef>
                <a:spcPts val="1200"/>
              </a:spcBef>
              <a:spcAft>
                <a:spcPts val="1200"/>
              </a:spcAft>
              <a:buNone/>
            </a:pPr>
            <a:r>
              <a:rPr i="1" lang="tr">
                <a:solidFill>
                  <a:srgbClr val="666666"/>
                </a:solidFill>
              </a:rPr>
              <a:t>Modelde 10K veri kümesi varsa, SGD model parametrelerini 10K kez güncelleyecektir. </a:t>
            </a:r>
            <a:endParaRPr i="1">
              <a:solidFill>
                <a:srgbClr val="666666"/>
              </a:solidFill>
            </a:endParaRPr>
          </a:p>
        </p:txBody>
      </p:sp>
      <p:pic>
        <p:nvPicPr>
          <p:cNvPr id="476" name="Google Shape;476;p72"/>
          <p:cNvPicPr preferRelativeResize="0"/>
          <p:nvPr/>
        </p:nvPicPr>
        <p:blipFill>
          <a:blip r:embed="rId3">
            <a:alphaModFix/>
          </a:blip>
          <a:stretch>
            <a:fillRect/>
          </a:stretch>
        </p:blipFill>
        <p:spPr>
          <a:xfrm>
            <a:off x="4340675" y="1831675"/>
            <a:ext cx="4491625" cy="2053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5">
                                            <p:txEl>
                                              <p:pRg end="0" st="0"/>
                                            </p:txEl>
                                          </p:spTgt>
                                        </p:tgtEl>
                                        <p:attrNameLst>
                                          <p:attrName>style.visibility</p:attrName>
                                        </p:attrNameLst>
                                      </p:cBhvr>
                                      <p:to>
                                        <p:strVal val="visible"/>
                                      </p:to>
                                    </p:set>
                                    <p:animEffect filter="fade" transition="in">
                                      <p:cBhvr>
                                        <p:cTn dur="1000"/>
                                        <p:tgtEl>
                                          <p:spTgt spid="47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5">
                                            <p:txEl>
                                              <p:pRg end="1" st="1"/>
                                            </p:txEl>
                                          </p:spTgt>
                                        </p:tgtEl>
                                        <p:attrNameLst>
                                          <p:attrName>style.visibility</p:attrName>
                                        </p:attrNameLst>
                                      </p:cBhvr>
                                      <p:to>
                                        <p:strVal val="visible"/>
                                      </p:to>
                                    </p:set>
                                    <p:animEffect filter="fade" transition="in">
                                      <p:cBhvr>
                                        <p:cTn dur="1000"/>
                                        <p:tgtEl>
                                          <p:spTgt spid="47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5">
                                            <p:txEl>
                                              <p:pRg end="2" st="2"/>
                                            </p:txEl>
                                          </p:spTgt>
                                        </p:tgtEl>
                                        <p:attrNameLst>
                                          <p:attrName>style.visibility</p:attrName>
                                        </p:attrNameLst>
                                      </p:cBhvr>
                                      <p:to>
                                        <p:strVal val="visible"/>
                                      </p:to>
                                    </p:set>
                                    <p:animEffect filter="fade" transition="in">
                                      <p:cBhvr>
                                        <p:cTn dur="1000"/>
                                        <p:tgtEl>
                                          <p:spTgt spid="47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RMS-Prop (Root Mean Square Propagation)</a:t>
            </a:r>
            <a:endParaRPr/>
          </a:p>
        </p:txBody>
      </p:sp>
      <p:sp>
        <p:nvSpPr>
          <p:cNvPr id="482" name="Google Shape;482;p73"/>
          <p:cNvSpPr txBox="1"/>
          <p:nvPr>
            <p:ph idx="1" type="body"/>
          </p:nvPr>
        </p:nvSpPr>
        <p:spPr>
          <a:xfrm>
            <a:off x="311700" y="1152475"/>
            <a:ext cx="2858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RMSprop, sinir ağlarının eğitiminde kullanılan gradyan tabanlı bir optimizasyon tekniğidir.</a:t>
            </a:r>
            <a:endParaRPr/>
          </a:p>
          <a:p>
            <a:pPr indent="0" lvl="0" marL="0" rtl="0" algn="l">
              <a:spcBef>
                <a:spcPts val="1200"/>
              </a:spcBef>
              <a:spcAft>
                <a:spcPts val="1200"/>
              </a:spcAft>
              <a:buNone/>
            </a:pPr>
            <a:r>
              <a:rPr lang="tr"/>
              <a:t>RMSprop, öğrenme oranını bir hiper parametre olarak ele almak yerine uyarlanabilir bir öğrenme hızı kullanır. Bu, öğrenme hızının zamanla değiştiği anlamına gelir.</a:t>
            </a:r>
            <a:endParaRPr/>
          </a:p>
        </p:txBody>
      </p:sp>
      <p:pic>
        <p:nvPicPr>
          <p:cNvPr id="483" name="Google Shape;483;p73"/>
          <p:cNvPicPr preferRelativeResize="0"/>
          <p:nvPr/>
        </p:nvPicPr>
        <p:blipFill>
          <a:blip r:embed="rId3">
            <a:alphaModFix/>
          </a:blip>
          <a:stretch>
            <a:fillRect/>
          </a:stretch>
        </p:blipFill>
        <p:spPr>
          <a:xfrm>
            <a:off x="3476900" y="1773826"/>
            <a:ext cx="5225700" cy="1675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2">
                                            <p:txEl>
                                              <p:pRg end="0" st="0"/>
                                            </p:txEl>
                                          </p:spTgt>
                                        </p:tgtEl>
                                        <p:attrNameLst>
                                          <p:attrName>style.visibility</p:attrName>
                                        </p:attrNameLst>
                                      </p:cBhvr>
                                      <p:to>
                                        <p:strVal val="visible"/>
                                      </p:to>
                                    </p:set>
                                    <p:animEffect filter="fade" transition="in">
                                      <p:cBhvr>
                                        <p:cTn dur="1000"/>
                                        <p:tgtEl>
                                          <p:spTgt spid="48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2">
                                            <p:txEl>
                                              <p:pRg end="1" st="1"/>
                                            </p:txEl>
                                          </p:spTgt>
                                        </p:tgtEl>
                                        <p:attrNameLst>
                                          <p:attrName>style.visibility</p:attrName>
                                        </p:attrNameLst>
                                      </p:cBhvr>
                                      <p:to>
                                        <p:strVal val="visible"/>
                                      </p:to>
                                    </p:set>
                                    <p:animEffect filter="fade" transition="in">
                                      <p:cBhvr>
                                        <p:cTn dur="1000"/>
                                        <p:tgtEl>
                                          <p:spTgt spid="482">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Adam (Adaptive Moment Estimation)</a:t>
            </a:r>
            <a:endParaRPr/>
          </a:p>
        </p:txBody>
      </p:sp>
      <p:sp>
        <p:nvSpPr>
          <p:cNvPr id="489" name="Google Shape;489;p74"/>
          <p:cNvSpPr txBox="1"/>
          <p:nvPr>
            <p:ph idx="1" type="body"/>
          </p:nvPr>
        </p:nvSpPr>
        <p:spPr>
          <a:xfrm>
            <a:off x="311700" y="1152475"/>
            <a:ext cx="39579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tr"/>
              <a:t>Adam, uyarlanabilir bir öğrenme oranı yöntemidir, yani her parametre için uyarlanabilir öğrenme oranlarını hesaplar</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tr"/>
              <a:t>Adam optimizer adı, uyarlanabilir moment tahmininden türetilmiştir ve bu şekilde adlandırılmasının nedeni, Adam'ın sinir ağının her ağırlığı için öğrenme oranını uyarlamak için birinci ve ikinci gradyan anlarının tahminlerini kullanmasıdır.</a:t>
            </a:r>
            <a:endParaRPr/>
          </a:p>
        </p:txBody>
      </p:sp>
      <p:pic>
        <p:nvPicPr>
          <p:cNvPr id="490" name="Google Shape;490;p74"/>
          <p:cNvPicPr preferRelativeResize="0"/>
          <p:nvPr/>
        </p:nvPicPr>
        <p:blipFill>
          <a:blip r:embed="rId3">
            <a:alphaModFix/>
          </a:blip>
          <a:stretch>
            <a:fillRect/>
          </a:stretch>
        </p:blipFill>
        <p:spPr>
          <a:xfrm>
            <a:off x="5384575" y="1312875"/>
            <a:ext cx="3286975" cy="3188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xEl>
                                              <p:pRg end="0" st="0"/>
                                            </p:txEl>
                                          </p:spTgt>
                                        </p:tgtEl>
                                        <p:attrNameLst>
                                          <p:attrName>style.visibility</p:attrName>
                                        </p:attrNameLst>
                                      </p:cBhvr>
                                      <p:to>
                                        <p:strVal val="visible"/>
                                      </p:to>
                                    </p:set>
                                    <p:animEffect filter="fade" transition="in">
                                      <p:cBhvr>
                                        <p:cTn dur="1000"/>
                                        <p:tgtEl>
                                          <p:spTgt spid="48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xEl>
                                              <p:pRg end="1" st="1"/>
                                            </p:txEl>
                                          </p:spTgt>
                                        </p:tgtEl>
                                        <p:attrNameLst>
                                          <p:attrName>style.visibility</p:attrName>
                                        </p:attrNameLst>
                                      </p:cBhvr>
                                      <p:to>
                                        <p:strVal val="visible"/>
                                      </p:to>
                                    </p:set>
                                    <p:animEffect filter="fade" transition="in">
                                      <p:cBhvr>
                                        <p:cTn dur="1000"/>
                                        <p:tgtEl>
                                          <p:spTgt spid="48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xEl>
                                              <p:pRg end="2" st="2"/>
                                            </p:txEl>
                                          </p:spTgt>
                                        </p:tgtEl>
                                        <p:attrNameLst>
                                          <p:attrName>style.visibility</p:attrName>
                                        </p:attrNameLst>
                                      </p:cBhvr>
                                      <p:to>
                                        <p:strVal val="visible"/>
                                      </p:to>
                                    </p:set>
                                    <p:animEffect filter="fade" transition="in">
                                      <p:cBhvr>
                                        <p:cTn dur="1000"/>
                                        <p:tgtEl>
                                          <p:spTgt spid="48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75"/>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tr"/>
              <a:t>Yapay Sinir Ağında </a:t>
            </a:r>
            <a:endParaRPr/>
          </a:p>
          <a:p>
            <a:pPr indent="0" lvl="0" marL="0" rtl="0" algn="ctr">
              <a:spcBef>
                <a:spcPts val="0"/>
              </a:spcBef>
              <a:spcAft>
                <a:spcPts val="0"/>
              </a:spcAft>
              <a:buNone/>
            </a:pPr>
            <a:r>
              <a:rPr lang="tr"/>
              <a:t>Eğitim Parametreleri</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Dönem (Epoch)</a:t>
            </a:r>
            <a:endParaRPr/>
          </a:p>
        </p:txBody>
      </p:sp>
      <p:sp>
        <p:nvSpPr>
          <p:cNvPr id="501" name="Google Shape;501;p76"/>
          <p:cNvSpPr txBox="1"/>
          <p:nvPr>
            <p:ph idx="1" type="body"/>
          </p:nvPr>
        </p:nvSpPr>
        <p:spPr>
          <a:xfrm>
            <a:off x="311700" y="1152475"/>
            <a:ext cx="8520600" cy="20823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tr"/>
              <a:t>Verinin tamamının eğitim için modelden geçme sayısıdır.</a:t>
            </a:r>
            <a:endParaRPr/>
          </a:p>
          <a:p>
            <a:pPr indent="0" lvl="0" marL="0" rtl="0" algn="l">
              <a:lnSpc>
                <a:spcPct val="100000"/>
              </a:lnSpc>
              <a:spcBef>
                <a:spcPts val="1200"/>
              </a:spcBef>
              <a:spcAft>
                <a:spcPts val="0"/>
              </a:spcAft>
              <a:buNone/>
            </a:pPr>
            <a:r>
              <a:rPr lang="tr"/>
              <a:t>Tüm eğitim setini kullanarak, modelin ağırlıklarını güncellemek için eğitim adımlarını yinelemeyi amaçlar.</a:t>
            </a:r>
            <a:endParaRPr/>
          </a:p>
          <a:p>
            <a:pPr indent="0" lvl="0" marL="0" rtl="0" algn="l">
              <a:lnSpc>
                <a:spcPct val="100000"/>
              </a:lnSpc>
              <a:spcBef>
                <a:spcPts val="1200"/>
              </a:spcBef>
              <a:spcAft>
                <a:spcPts val="0"/>
              </a:spcAft>
              <a:buNone/>
            </a:pPr>
            <a:r>
              <a:rPr lang="tr"/>
              <a:t>Her epoch yenilemesinde ağırlıklar güncellenir. Kayıp değeri düşürülmeye, accuracy değeri arttırılmaya çalışılır. </a:t>
            </a:r>
            <a:r>
              <a:rPr lang="tr">
                <a:highlight>
                  <a:srgbClr val="C9DAF8"/>
                </a:highlight>
              </a:rPr>
              <a:t>Bu işlemler belirtilen optimizer ve loss fonksiyonu ile yapılır. </a:t>
            </a:r>
            <a:endParaRPr>
              <a:highlight>
                <a:srgbClr val="C9DAF8"/>
              </a:highlight>
            </a:endParaRPr>
          </a:p>
          <a:p>
            <a:pPr indent="0" lvl="0" marL="0" rtl="0" algn="l">
              <a:lnSpc>
                <a:spcPct val="100000"/>
              </a:lnSpc>
              <a:spcBef>
                <a:spcPts val="1200"/>
              </a:spcBef>
              <a:spcAft>
                <a:spcPts val="1200"/>
              </a:spcAft>
              <a:buNone/>
            </a:pPr>
            <a:r>
              <a:rPr i="1" lang="tr">
                <a:solidFill>
                  <a:schemeClr val="dk2"/>
                </a:solidFill>
                <a:highlight>
                  <a:schemeClr val="lt1"/>
                </a:highlight>
              </a:rPr>
              <a:t>Üniversite sınavına hazırlanan bir öğrencinin elindeki soru bankasını baştan sona bitirme sayısı, her bitirmesinde bazı eksikliklerini kapatması ve doğruluğu yükseltmeye çalışması </a:t>
            </a:r>
            <a:r>
              <a:rPr b="1" i="1" lang="tr">
                <a:solidFill>
                  <a:schemeClr val="dk2"/>
                </a:solidFill>
                <a:highlight>
                  <a:schemeClr val="lt1"/>
                </a:highlight>
              </a:rPr>
              <a:t>Epoch</a:t>
            </a:r>
            <a:r>
              <a:rPr i="1" lang="tr">
                <a:solidFill>
                  <a:schemeClr val="dk2"/>
                </a:solidFill>
                <a:highlight>
                  <a:schemeClr val="lt1"/>
                </a:highlight>
              </a:rPr>
              <a:t> kavramına bir örnektir. Baştan hedeflediği sayıda kez soru bankasını çözecektir.</a:t>
            </a:r>
            <a:endParaRPr i="1">
              <a:solidFill>
                <a:schemeClr val="dk2"/>
              </a:solidFill>
              <a:highlight>
                <a:schemeClr val="lt1"/>
              </a:highlight>
            </a:endParaRPr>
          </a:p>
        </p:txBody>
      </p:sp>
      <p:pic>
        <p:nvPicPr>
          <p:cNvPr id="502" name="Google Shape;502;p76"/>
          <p:cNvPicPr preferRelativeResize="0"/>
          <p:nvPr/>
        </p:nvPicPr>
        <p:blipFill>
          <a:blip r:embed="rId3">
            <a:alphaModFix/>
          </a:blip>
          <a:stretch>
            <a:fillRect/>
          </a:stretch>
        </p:blipFill>
        <p:spPr>
          <a:xfrm>
            <a:off x="1551600" y="3130975"/>
            <a:ext cx="6040801" cy="1591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
                                            <p:txEl>
                                              <p:pRg end="0" st="0"/>
                                            </p:txEl>
                                          </p:spTgt>
                                        </p:tgtEl>
                                        <p:attrNameLst>
                                          <p:attrName>style.visibility</p:attrName>
                                        </p:attrNameLst>
                                      </p:cBhvr>
                                      <p:to>
                                        <p:strVal val="visible"/>
                                      </p:to>
                                    </p:set>
                                    <p:animEffect filter="fade" transition="in">
                                      <p:cBhvr>
                                        <p:cTn dur="1000"/>
                                        <p:tgtEl>
                                          <p:spTgt spid="50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
                                            <p:txEl>
                                              <p:pRg end="1" st="1"/>
                                            </p:txEl>
                                          </p:spTgt>
                                        </p:tgtEl>
                                        <p:attrNameLst>
                                          <p:attrName>style.visibility</p:attrName>
                                        </p:attrNameLst>
                                      </p:cBhvr>
                                      <p:to>
                                        <p:strVal val="visible"/>
                                      </p:to>
                                    </p:set>
                                    <p:animEffect filter="fade" transition="in">
                                      <p:cBhvr>
                                        <p:cTn dur="1000"/>
                                        <p:tgtEl>
                                          <p:spTgt spid="50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
                                            <p:txEl>
                                              <p:pRg end="2" st="2"/>
                                            </p:txEl>
                                          </p:spTgt>
                                        </p:tgtEl>
                                        <p:attrNameLst>
                                          <p:attrName>style.visibility</p:attrName>
                                        </p:attrNameLst>
                                      </p:cBhvr>
                                      <p:to>
                                        <p:strVal val="visible"/>
                                      </p:to>
                                    </p:set>
                                    <p:animEffect filter="fade" transition="in">
                                      <p:cBhvr>
                                        <p:cTn dur="1000"/>
                                        <p:tgtEl>
                                          <p:spTgt spid="50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
                                            <p:txEl>
                                              <p:pRg end="3" st="3"/>
                                            </p:txEl>
                                          </p:spTgt>
                                        </p:tgtEl>
                                        <p:attrNameLst>
                                          <p:attrName>style.visibility</p:attrName>
                                        </p:attrNameLst>
                                      </p:cBhvr>
                                      <p:to>
                                        <p:strVal val="visible"/>
                                      </p:to>
                                    </p:set>
                                    <p:animEffect filter="fade" transition="in">
                                      <p:cBhvr>
                                        <p:cTn dur="1000"/>
                                        <p:tgtEl>
                                          <p:spTgt spid="50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Yapay Sinir Ağları</a:t>
            </a:r>
            <a:endParaRPr/>
          </a:p>
        </p:txBody>
      </p:sp>
      <p:sp>
        <p:nvSpPr>
          <p:cNvPr id="128" name="Google Shape;128;p23"/>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Yapay Sinir Ağları 3 katmandan oluşur:</a:t>
            </a:r>
            <a:endParaRPr/>
          </a:p>
          <a:p>
            <a:pPr indent="0" lvl="0" marL="0" rtl="0" algn="l">
              <a:spcBef>
                <a:spcPts val="1200"/>
              </a:spcBef>
              <a:spcAft>
                <a:spcPts val="0"/>
              </a:spcAft>
              <a:buNone/>
            </a:pPr>
            <a:r>
              <a:rPr b="1" lang="tr"/>
              <a:t>Input katmanı:</a:t>
            </a:r>
            <a:r>
              <a:rPr lang="tr"/>
              <a:t> Modelimize veriyi beslediğimiz katmandır. Her zaman vektörel veri kabul eder</a:t>
            </a:r>
            <a:endParaRPr/>
          </a:p>
          <a:p>
            <a:pPr indent="0" lvl="0" marL="0" rtl="0" algn="l">
              <a:spcBef>
                <a:spcPts val="1200"/>
              </a:spcBef>
              <a:spcAft>
                <a:spcPts val="0"/>
              </a:spcAft>
              <a:buNone/>
            </a:pPr>
            <a:r>
              <a:rPr b="1" lang="tr"/>
              <a:t>Hidden katmanı:</a:t>
            </a:r>
            <a:r>
              <a:rPr lang="tr"/>
              <a:t> Input ve output katmanı aradındaki her katmandır. Bu katman non-lineeriteyi sağlamak için aktivasyon fonksiyonlarına sahip nöronlar içerir</a:t>
            </a:r>
            <a:endParaRPr/>
          </a:p>
          <a:p>
            <a:pPr indent="0" lvl="0" marL="0" rtl="0" algn="l">
              <a:spcBef>
                <a:spcPts val="1200"/>
              </a:spcBef>
              <a:spcAft>
                <a:spcPts val="1200"/>
              </a:spcAft>
              <a:buNone/>
            </a:pPr>
            <a:r>
              <a:rPr b="1" lang="tr"/>
              <a:t>Output layer:</a:t>
            </a:r>
            <a:r>
              <a:rPr lang="tr"/>
              <a:t> Modelimizin çıktısının verildiği katmandır. Problemin tipine göre seçilen aktivasyon fonksiyonuna uygun çıktı üretir</a:t>
            </a:r>
            <a:endParaRPr/>
          </a:p>
        </p:txBody>
      </p:sp>
      <p:pic>
        <p:nvPicPr>
          <p:cNvPr id="129" name="Google Shape;129;p23"/>
          <p:cNvPicPr preferRelativeResize="0"/>
          <p:nvPr/>
        </p:nvPicPr>
        <p:blipFill>
          <a:blip r:embed="rId3">
            <a:alphaModFix/>
          </a:blip>
          <a:stretch>
            <a:fillRect/>
          </a:stretch>
        </p:blipFill>
        <p:spPr>
          <a:xfrm>
            <a:off x="4772100" y="1434325"/>
            <a:ext cx="3882774" cy="2274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0" st="0"/>
                                            </p:txEl>
                                          </p:spTgt>
                                        </p:tgtEl>
                                        <p:attrNameLst>
                                          <p:attrName>style.visibility</p:attrName>
                                        </p:attrNameLst>
                                      </p:cBhvr>
                                      <p:to>
                                        <p:strVal val="visible"/>
                                      </p:to>
                                    </p:set>
                                    <p:animEffect filter="fade" transition="in">
                                      <p:cBhvr>
                                        <p:cTn dur="1000"/>
                                        <p:tgtEl>
                                          <p:spTgt spid="1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1" st="1"/>
                                            </p:txEl>
                                          </p:spTgt>
                                        </p:tgtEl>
                                        <p:attrNameLst>
                                          <p:attrName>style.visibility</p:attrName>
                                        </p:attrNameLst>
                                      </p:cBhvr>
                                      <p:to>
                                        <p:strVal val="visible"/>
                                      </p:to>
                                    </p:set>
                                    <p:animEffect filter="fade" transition="in">
                                      <p:cBhvr>
                                        <p:cTn dur="1000"/>
                                        <p:tgtEl>
                                          <p:spTgt spid="1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2" st="2"/>
                                            </p:txEl>
                                          </p:spTgt>
                                        </p:tgtEl>
                                        <p:attrNameLst>
                                          <p:attrName>style.visibility</p:attrName>
                                        </p:attrNameLst>
                                      </p:cBhvr>
                                      <p:to>
                                        <p:strVal val="visible"/>
                                      </p:to>
                                    </p:set>
                                    <p:animEffect filter="fade" transition="in">
                                      <p:cBhvr>
                                        <p:cTn dur="1000"/>
                                        <p:tgtEl>
                                          <p:spTgt spid="12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3" st="3"/>
                                            </p:txEl>
                                          </p:spTgt>
                                        </p:tgtEl>
                                        <p:attrNameLst>
                                          <p:attrName>style.visibility</p:attrName>
                                        </p:attrNameLst>
                                      </p:cBhvr>
                                      <p:to>
                                        <p:strVal val="visible"/>
                                      </p:to>
                                    </p:set>
                                    <p:animEffect filter="fade" transition="in">
                                      <p:cBhvr>
                                        <p:cTn dur="1000"/>
                                        <p:tgtEl>
                                          <p:spTgt spid="12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Batch Size</a:t>
            </a:r>
            <a:endParaRPr/>
          </a:p>
        </p:txBody>
      </p:sp>
      <p:sp>
        <p:nvSpPr>
          <p:cNvPr id="508" name="Google Shape;508;p77"/>
          <p:cNvSpPr txBox="1"/>
          <p:nvPr>
            <p:ph idx="1" type="body"/>
          </p:nvPr>
        </p:nvSpPr>
        <p:spPr>
          <a:xfrm>
            <a:off x="311700" y="1152475"/>
            <a:ext cx="8520600" cy="18999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tr"/>
              <a:t>Verimizin sayısı fazla olduğunda tek seferde eğitimden geçirmek bellekte daha yüksek işlem maliyetine ve dolayısı ile performans kaybına yol açmaktadır. </a:t>
            </a:r>
            <a:endParaRPr/>
          </a:p>
          <a:p>
            <a:pPr indent="0" lvl="0" marL="0" rtl="0" algn="l">
              <a:lnSpc>
                <a:spcPct val="100000"/>
              </a:lnSpc>
              <a:spcBef>
                <a:spcPts val="1200"/>
              </a:spcBef>
              <a:spcAft>
                <a:spcPts val="0"/>
              </a:spcAft>
              <a:buNone/>
            </a:pPr>
            <a:r>
              <a:rPr lang="tr"/>
              <a:t>Batch size hiper-parametresi, ağ üzerinden tek seferde yayılacak veri sayısını tanımlar. Veriniz, batch size kadar belleğinize verilerek eğitim gerçekleşir ve tüm veriniz belleğinize verilene kadar epoch tamamlanmış olmaz.</a:t>
            </a:r>
            <a:endParaRPr/>
          </a:p>
          <a:p>
            <a:pPr indent="0" lvl="0" marL="0" rtl="0" algn="l">
              <a:lnSpc>
                <a:spcPct val="100000"/>
              </a:lnSpc>
              <a:spcBef>
                <a:spcPts val="1200"/>
              </a:spcBef>
              <a:spcAft>
                <a:spcPts val="1200"/>
              </a:spcAft>
              <a:buClr>
                <a:schemeClr val="dk1"/>
              </a:buClr>
              <a:buSzPts val="1100"/>
              <a:buFont typeface="Arial"/>
              <a:buNone/>
            </a:pPr>
            <a:r>
              <a:rPr i="1" lang="tr">
                <a:solidFill>
                  <a:schemeClr val="dk2"/>
                </a:solidFill>
                <a:highlight>
                  <a:schemeClr val="lt1"/>
                </a:highlight>
              </a:rPr>
              <a:t>Üniversite sınavına hazırlanan bir öğrencinin elindeki soru bankasını baştan sona bitirmek için kitabı kaç sayfaya böleceği ve kaçar sayfayı aynı anda çalışacağı Batch Size parametresine örnektir.</a:t>
            </a:r>
            <a:endParaRPr/>
          </a:p>
        </p:txBody>
      </p:sp>
      <p:pic>
        <p:nvPicPr>
          <p:cNvPr id="509" name="Google Shape;509;p77"/>
          <p:cNvPicPr preferRelativeResize="0"/>
          <p:nvPr/>
        </p:nvPicPr>
        <p:blipFill>
          <a:blip r:embed="rId3">
            <a:alphaModFix/>
          </a:blip>
          <a:stretch>
            <a:fillRect/>
          </a:stretch>
        </p:blipFill>
        <p:spPr>
          <a:xfrm>
            <a:off x="1369750" y="3052375"/>
            <a:ext cx="6404499" cy="1686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8">
                                            <p:txEl>
                                              <p:pRg end="0" st="0"/>
                                            </p:txEl>
                                          </p:spTgt>
                                        </p:tgtEl>
                                        <p:attrNameLst>
                                          <p:attrName>style.visibility</p:attrName>
                                        </p:attrNameLst>
                                      </p:cBhvr>
                                      <p:to>
                                        <p:strVal val="visible"/>
                                      </p:to>
                                    </p:set>
                                    <p:animEffect filter="fade" transition="in">
                                      <p:cBhvr>
                                        <p:cTn dur="1000"/>
                                        <p:tgtEl>
                                          <p:spTgt spid="5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8">
                                            <p:txEl>
                                              <p:pRg end="1" st="1"/>
                                            </p:txEl>
                                          </p:spTgt>
                                        </p:tgtEl>
                                        <p:attrNameLst>
                                          <p:attrName>style.visibility</p:attrName>
                                        </p:attrNameLst>
                                      </p:cBhvr>
                                      <p:to>
                                        <p:strVal val="visible"/>
                                      </p:to>
                                    </p:set>
                                    <p:animEffect filter="fade" transition="in">
                                      <p:cBhvr>
                                        <p:cTn dur="1000"/>
                                        <p:tgtEl>
                                          <p:spTgt spid="50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8">
                                            <p:txEl>
                                              <p:pRg end="2" st="2"/>
                                            </p:txEl>
                                          </p:spTgt>
                                        </p:tgtEl>
                                        <p:attrNameLst>
                                          <p:attrName>style.visibility</p:attrName>
                                        </p:attrNameLst>
                                      </p:cBhvr>
                                      <p:to>
                                        <p:strVal val="visible"/>
                                      </p:to>
                                    </p:set>
                                    <p:animEffect filter="fade" transition="in">
                                      <p:cBhvr>
                                        <p:cTn dur="1000"/>
                                        <p:tgtEl>
                                          <p:spTgt spid="50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7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r"/>
              <a:t>Soru Vakti!</a:t>
            </a:r>
            <a:endParaRPr/>
          </a:p>
        </p:txBody>
      </p:sp>
      <p:sp>
        <p:nvSpPr>
          <p:cNvPr id="515" name="Google Shape;515;p7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Nöron Kavramı</a:t>
            </a:r>
            <a:endParaRPr/>
          </a:p>
        </p:txBody>
      </p:sp>
      <p:sp>
        <p:nvSpPr>
          <p:cNvPr id="135" name="Google Shape;135;p24"/>
          <p:cNvSpPr txBox="1"/>
          <p:nvPr>
            <p:ph idx="1" type="body"/>
          </p:nvPr>
        </p:nvSpPr>
        <p:spPr>
          <a:xfrm>
            <a:off x="311700" y="1152475"/>
            <a:ext cx="4605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Nöronlar (bir diğer adıyla Perceptron), ağdaki </a:t>
            </a:r>
            <a:r>
              <a:rPr lang="tr"/>
              <a:t>veri ve hesaplamaların aktığı</a:t>
            </a:r>
            <a:r>
              <a:rPr lang="tr"/>
              <a:t> düğümlerdir. </a:t>
            </a:r>
            <a:r>
              <a:rPr lang="tr">
                <a:highlight>
                  <a:srgbClr val="C9DAF8"/>
                </a:highlight>
              </a:rPr>
              <a:t>Input, Hidden ve Output</a:t>
            </a:r>
            <a:r>
              <a:rPr lang="tr"/>
              <a:t> katmanları nöronlardan oluşur.</a:t>
            </a:r>
            <a:endParaRPr/>
          </a:p>
          <a:p>
            <a:pPr indent="0" lvl="0" marL="0" rtl="0" algn="l">
              <a:spcBef>
                <a:spcPts val="1200"/>
              </a:spcBef>
              <a:spcAft>
                <a:spcPts val="0"/>
              </a:spcAft>
              <a:buNone/>
            </a:pPr>
            <a:r>
              <a:rPr lang="tr"/>
              <a:t>Hidden katmandaki nöronlar </a:t>
            </a:r>
            <a:r>
              <a:rPr lang="tr">
                <a:highlight>
                  <a:srgbClr val="C9DAF8"/>
                </a:highlight>
              </a:rPr>
              <a:t>aktivasyon fonksiyonu</a:t>
            </a:r>
            <a:r>
              <a:rPr lang="tr"/>
              <a:t> barındırır ve lineerite bu nöronlar içinde yapılan hesaplamalar sonrası bozulur. </a:t>
            </a:r>
            <a:endParaRPr/>
          </a:p>
          <a:p>
            <a:pPr indent="0" lvl="0" marL="0" rtl="0" algn="l">
              <a:spcBef>
                <a:spcPts val="1200"/>
              </a:spcBef>
              <a:spcAft>
                <a:spcPts val="0"/>
              </a:spcAft>
              <a:buNone/>
            </a:pPr>
            <a:r>
              <a:rPr lang="tr"/>
              <a:t>Bu işlem, sınıflandırma veya tahmin problemlerinden daha kompleks problemlerin çözümünde etkin rol oynar.</a:t>
            </a:r>
            <a:endParaRPr/>
          </a:p>
          <a:p>
            <a:pPr indent="0" lvl="0" marL="0" rtl="0" algn="l">
              <a:spcBef>
                <a:spcPts val="1200"/>
              </a:spcBef>
              <a:spcAft>
                <a:spcPts val="1200"/>
              </a:spcAft>
              <a:buNone/>
            </a:pPr>
            <a:r>
              <a:t/>
            </a:r>
            <a:endParaRPr/>
          </a:p>
        </p:txBody>
      </p:sp>
      <p:pic>
        <p:nvPicPr>
          <p:cNvPr id="136" name="Google Shape;136;p24"/>
          <p:cNvPicPr preferRelativeResize="0"/>
          <p:nvPr/>
        </p:nvPicPr>
        <p:blipFill>
          <a:blip r:embed="rId3">
            <a:alphaModFix/>
          </a:blip>
          <a:stretch>
            <a:fillRect/>
          </a:stretch>
        </p:blipFill>
        <p:spPr>
          <a:xfrm>
            <a:off x="4847876" y="1383199"/>
            <a:ext cx="4202074" cy="2377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xEl>
                                              <p:pRg end="0" st="0"/>
                                            </p:txEl>
                                          </p:spTgt>
                                        </p:tgtEl>
                                        <p:attrNameLst>
                                          <p:attrName>style.visibility</p:attrName>
                                        </p:attrNameLst>
                                      </p:cBhvr>
                                      <p:to>
                                        <p:strVal val="visible"/>
                                      </p:to>
                                    </p:set>
                                    <p:animEffect filter="fade" transition="in">
                                      <p:cBhvr>
                                        <p:cTn dur="1000"/>
                                        <p:tgtEl>
                                          <p:spTgt spid="13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xEl>
                                              <p:pRg end="1" st="1"/>
                                            </p:txEl>
                                          </p:spTgt>
                                        </p:tgtEl>
                                        <p:attrNameLst>
                                          <p:attrName>style.visibility</p:attrName>
                                        </p:attrNameLst>
                                      </p:cBhvr>
                                      <p:to>
                                        <p:strVal val="visible"/>
                                      </p:to>
                                    </p:set>
                                    <p:animEffect filter="fade" transition="in">
                                      <p:cBhvr>
                                        <p:cTn dur="1000"/>
                                        <p:tgtEl>
                                          <p:spTgt spid="13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xEl>
                                              <p:pRg end="2" st="2"/>
                                            </p:txEl>
                                          </p:spTgt>
                                        </p:tgtEl>
                                        <p:attrNameLst>
                                          <p:attrName>style.visibility</p:attrName>
                                        </p:attrNameLst>
                                      </p:cBhvr>
                                      <p:to>
                                        <p:strVal val="visible"/>
                                      </p:to>
                                    </p:set>
                                    <p:animEffect filter="fade" transition="in">
                                      <p:cBhvr>
                                        <p:cTn dur="1000"/>
                                        <p:tgtEl>
                                          <p:spTgt spid="13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xEl>
                                              <p:pRg end="3" st="3"/>
                                            </p:txEl>
                                          </p:spTgt>
                                        </p:tgtEl>
                                        <p:attrNameLst>
                                          <p:attrName>style.visibility</p:attrName>
                                        </p:attrNameLst>
                                      </p:cBhvr>
                                      <p:to>
                                        <p:strVal val="visible"/>
                                      </p:to>
                                    </p:set>
                                    <p:animEffect filter="fade" transition="in">
                                      <p:cBhvr>
                                        <p:cTn dur="1000"/>
                                        <p:tgtEl>
                                          <p:spTgt spid="13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tr" sz="4800"/>
              <a:t>Temel Regresyon </a:t>
            </a:r>
            <a:endParaRPr sz="4800"/>
          </a:p>
          <a:p>
            <a:pPr indent="0" lvl="0" marL="0" rtl="0" algn="ctr">
              <a:spcBef>
                <a:spcPts val="0"/>
              </a:spcBef>
              <a:spcAft>
                <a:spcPts val="0"/>
              </a:spcAft>
              <a:buNone/>
            </a:pPr>
            <a:r>
              <a:rPr lang="tr" sz="4800"/>
              <a:t>Matematiği</a:t>
            </a:r>
            <a:endParaRPr sz="4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Lineer Regresyon Matematiği</a:t>
            </a:r>
            <a:endParaRPr/>
          </a:p>
        </p:txBody>
      </p:sp>
      <p:sp>
        <p:nvSpPr>
          <p:cNvPr id="147" name="Google Shape;147;p26"/>
          <p:cNvSpPr txBox="1"/>
          <p:nvPr>
            <p:ph idx="1" type="body"/>
          </p:nvPr>
        </p:nvSpPr>
        <p:spPr>
          <a:xfrm>
            <a:off x="311700" y="1152475"/>
            <a:ext cx="8520600" cy="70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a:t>Lineer Regresyon bir bağımlı değişken (y) ile bir veya birden fazla bağımsız değişken(x) arasındaki ilişki kurar.</a:t>
            </a:r>
            <a:endParaRPr/>
          </a:p>
        </p:txBody>
      </p:sp>
      <p:pic>
        <p:nvPicPr>
          <p:cNvPr id="148" name="Google Shape;148;p26"/>
          <p:cNvPicPr preferRelativeResize="0"/>
          <p:nvPr/>
        </p:nvPicPr>
        <p:blipFill>
          <a:blip r:embed="rId3">
            <a:alphaModFix/>
          </a:blip>
          <a:stretch>
            <a:fillRect/>
          </a:stretch>
        </p:blipFill>
        <p:spPr>
          <a:xfrm>
            <a:off x="3749400" y="1861075"/>
            <a:ext cx="4783702" cy="1263200"/>
          </a:xfrm>
          <a:prstGeom prst="rect">
            <a:avLst/>
          </a:prstGeom>
          <a:noFill/>
          <a:ln>
            <a:noFill/>
          </a:ln>
        </p:spPr>
      </p:pic>
      <p:pic>
        <p:nvPicPr>
          <p:cNvPr id="149" name="Google Shape;149;p26"/>
          <p:cNvPicPr preferRelativeResize="0"/>
          <p:nvPr/>
        </p:nvPicPr>
        <p:blipFill rotWithShape="1">
          <a:blip r:embed="rId4">
            <a:alphaModFix/>
          </a:blip>
          <a:srcRect b="0" l="0" r="2846" t="81000"/>
          <a:stretch/>
        </p:blipFill>
        <p:spPr>
          <a:xfrm>
            <a:off x="592725" y="4169716"/>
            <a:ext cx="2827275" cy="511684"/>
          </a:xfrm>
          <a:prstGeom prst="rect">
            <a:avLst/>
          </a:prstGeom>
          <a:noFill/>
          <a:ln>
            <a:noFill/>
          </a:ln>
        </p:spPr>
      </p:pic>
      <p:pic>
        <p:nvPicPr>
          <p:cNvPr id="150" name="Google Shape;150;p26"/>
          <p:cNvPicPr preferRelativeResize="0"/>
          <p:nvPr/>
        </p:nvPicPr>
        <p:blipFill rotWithShape="1">
          <a:blip r:embed="rId5">
            <a:alphaModFix/>
          </a:blip>
          <a:srcRect b="15533" l="11424" r="15853" t="12451"/>
          <a:stretch/>
        </p:blipFill>
        <p:spPr>
          <a:xfrm>
            <a:off x="592725" y="1787300"/>
            <a:ext cx="2827274" cy="2382416"/>
          </a:xfrm>
          <a:prstGeom prst="rect">
            <a:avLst/>
          </a:prstGeom>
          <a:noFill/>
          <a:ln>
            <a:noFill/>
          </a:ln>
        </p:spPr>
      </p:pic>
      <p:pic>
        <p:nvPicPr>
          <p:cNvPr id="151" name="Google Shape;151;p26"/>
          <p:cNvPicPr preferRelativeResize="0"/>
          <p:nvPr/>
        </p:nvPicPr>
        <p:blipFill rotWithShape="1">
          <a:blip r:embed="rId6">
            <a:alphaModFix/>
          </a:blip>
          <a:srcRect b="22446" l="8581" r="8581" t="21827"/>
          <a:stretch/>
        </p:blipFill>
        <p:spPr>
          <a:xfrm>
            <a:off x="3500450" y="3300708"/>
            <a:ext cx="5281599" cy="138069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